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9" r:id="rId2"/>
    <p:sldId id="334" r:id="rId3"/>
    <p:sldId id="385" r:id="rId4"/>
    <p:sldId id="386" r:id="rId5"/>
    <p:sldId id="387" r:id="rId6"/>
    <p:sldId id="304" r:id="rId7"/>
    <p:sldId id="339" r:id="rId8"/>
    <p:sldId id="285" r:id="rId9"/>
    <p:sldId id="322" r:id="rId10"/>
    <p:sldId id="295" r:id="rId11"/>
    <p:sldId id="347" r:id="rId12"/>
    <p:sldId id="381" r:id="rId13"/>
    <p:sldId id="383" r:id="rId14"/>
    <p:sldId id="270" r:id="rId15"/>
  </p:sldIdLst>
  <p:sldSz cx="12192000" cy="1069181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6719" autoAdjust="0"/>
    <p:restoredTop sz="85341" autoAdjust="0"/>
  </p:normalViewPr>
  <p:slideViewPr>
    <p:cSldViewPr snapToGrid="0" snapToObjects="1">
      <p:cViewPr varScale="1">
        <p:scale>
          <a:sx n="46" d="100"/>
          <a:sy n="46" d="100"/>
        </p:scale>
        <p:origin x="1152" y="5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B69887-FFFA-43FD-A9C2-18A372D37B20}" type="datetimeFigureOut">
              <a:rPr lang="tr-TR" smtClean="0"/>
              <a:pPr/>
              <a:t>18.12.2024</a:t>
            </a:fld>
            <a:endParaRPr lang="tr-TR"/>
          </a:p>
        </p:txBody>
      </p:sp>
      <p:sp>
        <p:nvSpPr>
          <p:cNvPr id="4" name="Slayt Resmi Yer Tutucusu 3"/>
          <p:cNvSpPr>
            <a:spLocks noGrp="1" noRot="1" noChangeAspect="1"/>
          </p:cNvSpPr>
          <p:nvPr>
            <p:ph type="sldImg" idx="2"/>
          </p:nvPr>
        </p:nvSpPr>
        <p:spPr>
          <a:xfrm>
            <a:off x="1670050" y="1143000"/>
            <a:ext cx="35179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348832-5605-42CD-9911-861DF6AE6346}" type="slidenum">
              <a:rPr lang="tr-TR" smtClean="0"/>
              <a:pPr/>
              <a:t>‹#›</a:t>
            </a:fld>
            <a:endParaRPr lang="tr-TR"/>
          </a:p>
        </p:txBody>
      </p:sp>
    </p:spTree>
    <p:extLst>
      <p:ext uri="{BB962C8B-B14F-4D97-AF65-F5344CB8AC3E}">
        <p14:creationId xmlns:p14="http://schemas.microsoft.com/office/powerpoint/2010/main" val="3290578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F5348832-5605-42CD-9911-861DF6AE6346}" type="slidenum">
              <a:rPr lang="tr-TR" smtClean="0"/>
              <a:pPr/>
              <a:t>2</a:t>
            </a:fld>
            <a:endParaRPr lang="tr-TR"/>
          </a:p>
        </p:txBody>
      </p:sp>
    </p:spTree>
    <p:extLst>
      <p:ext uri="{BB962C8B-B14F-4D97-AF65-F5344CB8AC3E}">
        <p14:creationId xmlns:p14="http://schemas.microsoft.com/office/powerpoint/2010/main" val="2718723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A56DD26-32A4-2A43-990A-6F7E5E73786E}" type="datetimeFigureOut">
              <a:rPr lang="en-US" smtClean="0"/>
              <a:pPr/>
              <a:t>12/18/2024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6AF604-6CBA-6F4A-A6F6-26E48A4D0EE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56DD26-32A4-2A43-990A-6F7E5E73786E}" type="datetimeFigureOut">
              <a:rPr lang="en-US" smtClean="0"/>
              <a:pPr/>
              <a:t>12/18/2024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6AF604-6CBA-6F4A-A6F6-26E48A4D0EE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56DD26-32A4-2A43-990A-6F7E5E73786E}" type="datetimeFigureOut">
              <a:rPr lang="en-US" smtClean="0"/>
              <a:pPr/>
              <a:t>12/18/2024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6AF604-6CBA-6F4A-A6F6-26E48A4D0EE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56DD26-32A4-2A43-990A-6F7E5E73786E}" type="datetimeFigureOut">
              <a:rPr lang="en-US" smtClean="0"/>
              <a:pPr/>
              <a:t>12/18/2024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6AF604-6CBA-6F4A-A6F6-26E48A4D0EE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56DD26-32A4-2A43-990A-6F7E5E73786E}" type="datetimeFigureOut">
              <a:rPr lang="en-US" smtClean="0"/>
              <a:pPr/>
              <a:t>12/18/2024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6AF604-6CBA-6F4A-A6F6-26E48A4D0EE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56DD26-32A4-2A43-990A-6F7E5E73786E}" type="datetimeFigureOut">
              <a:rPr lang="en-US" smtClean="0"/>
              <a:pPr/>
              <a:t>12/18/2024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6AF604-6CBA-6F4A-A6F6-26E48A4D0EE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56DD26-32A4-2A43-990A-6F7E5E73786E}" type="datetimeFigureOut">
              <a:rPr lang="en-US" smtClean="0"/>
              <a:pPr/>
              <a:t>12/18/2024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6AF604-6CBA-6F4A-A6F6-26E48A4D0EE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56DD26-32A4-2A43-990A-6F7E5E73786E}" type="datetimeFigureOut">
              <a:rPr lang="en-US" smtClean="0"/>
              <a:pPr/>
              <a:t>12/18/2024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6AF604-6CBA-6F4A-A6F6-26E48A4D0EE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56DD26-32A4-2A43-990A-6F7E5E73786E}" type="datetimeFigureOut">
              <a:rPr lang="en-US" smtClean="0"/>
              <a:pPr/>
              <a:t>12/18/2024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6AF604-6CBA-6F4A-A6F6-26E48A4D0EE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56DD26-32A4-2A43-990A-6F7E5E73786E}" type="datetimeFigureOut">
              <a:rPr lang="en-US" smtClean="0"/>
              <a:pPr/>
              <a:t>12/18/2024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6AF604-6CBA-6F4A-A6F6-26E48A4D0EE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56DD26-32A4-2A43-990A-6F7E5E73786E}" type="datetimeFigureOut">
              <a:rPr lang="en-US" smtClean="0"/>
              <a:pPr/>
              <a:t>12/18/2024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6AF604-6CBA-6F4A-A6F6-26E48A4D0EE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ltLang="zh-CN"/>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56DD26-32A4-2A43-990A-6F7E5E73786E}" type="datetimeFigureOut">
              <a:rPr lang="en-US" smtClean="0"/>
              <a:pPr/>
              <a:t>12/18/2024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6AF604-6CBA-6F4A-A6F6-26E48A4D0EE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3"/>
          <p:cNvPicPr>
            <a:picLocks noChangeAspect="1"/>
          </p:cNvPicPr>
          <p:nvPr/>
        </p:nvPicPr>
        <p:blipFill>
          <a:blip r:embed="rId2"/>
          <a:stretch>
            <a:fillRect/>
          </a:stretch>
        </p:blipFill>
        <p:spPr>
          <a:xfrm>
            <a:off x="0" y="0"/>
            <a:ext cx="12192000" cy="6858000"/>
          </a:xfrm>
          <a:prstGeom prst="rect">
            <a:avLst/>
          </a:prstGeom>
        </p:spPr>
      </p:pic>
      <p:sp>
        <p:nvSpPr>
          <p:cNvPr id="2" name="TextBox 23"/>
          <p:cNvSpPr txBox="1"/>
          <p:nvPr/>
        </p:nvSpPr>
        <p:spPr>
          <a:xfrm>
            <a:off x="927846" y="4900171"/>
            <a:ext cx="10381129" cy="1477328"/>
          </a:xfrm>
          <a:prstGeom prst="rect">
            <a:avLst/>
          </a:prstGeom>
          <a:noFill/>
        </p:spPr>
        <p:txBody>
          <a:bodyPr wrap="square" lIns="0" tIns="0" rIns="0" bIns="0" rtlCol="0">
            <a:spAutoFit/>
          </a:bodyPr>
          <a:lstStyle/>
          <a:p>
            <a:pPr algn="ctr"/>
            <a:r>
              <a:rPr lang="en-US" altLang="zh-CN" sz="3200" b="1" spc="-10" dirty="0">
                <a:solidFill>
                  <a:srgbClr val="252525"/>
                </a:solidFill>
                <a:latin typeface="Arial"/>
                <a:cs typeface="Arial"/>
              </a:rPr>
              <a:t> </a:t>
            </a:r>
            <a:r>
              <a:rPr lang="tr-TR" altLang="zh-CN" sz="3200" b="1" spc="-10" dirty="0" smtClean="0">
                <a:solidFill>
                  <a:srgbClr val="252525"/>
                </a:solidFill>
                <a:latin typeface="Arial"/>
                <a:cs typeface="Arial"/>
              </a:rPr>
              <a:t> </a:t>
            </a:r>
            <a:r>
              <a:rPr lang="tr-TR" sz="3200" b="1" dirty="0">
                <a:latin typeface="Times New Roman" panose="02020603050405020304" pitchFamily="18" charset="0"/>
                <a:cs typeface="Times New Roman" panose="02020603050405020304" pitchFamily="18" charset="0"/>
              </a:rPr>
              <a:t>Kamu-Üniversite Sanayi İşbirliği Araştırma ve Uygulama Merkezi</a:t>
            </a:r>
          </a:p>
          <a:p>
            <a:pPr marL="0" algn="ctr">
              <a:lnSpc>
                <a:spcPct val="100000"/>
              </a:lnSpc>
            </a:pPr>
            <a:endParaRPr lang="en-US" altLang="zh-CN" sz="3200" b="1" spc="-5" dirty="0">
              <a:solidFill>
                <a:srgbClr val="252525"/>
              </a:solidFill>
              <a:latin typeface="Times New Roman" panose="02020603050405020304" pitchFamily="18" charset="0"/>
              <a:ea typeface="Arial"/>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9"/>
          <p:cNvPicPr>
            <a:picLocks noChangeAspect="1"/>
          </p:cNvPicPr>
          <p:nvPr/>
        </p:nvPicPr>
        <p:blipFill>
          <a:blip r:embed="rId3"/>
          <a:stretch>
            <a:fillRect/>
          </a:stretch>
        </p:blipFill>
        <p:spPr>
          <a:xfrm>
            <a:off x="0" y="0"/>
            <a:ext cx="12192000" cy="10287001"/>
          </a:xfrm>
          <a:prstGeom prst="rect">
            <a:avLst/>
          </a:prstGeom>
        </p:spPr>
      </p:pic>
      <p:sp>
        <p:nvSpPr>
          <p:cNvPr id="2" name="TextBox 39"/>
          <p:cNvSpPr txBox="1"/>
          <p:nvPr/>
        </p:nvSpPr>
        <p:spPr>
          <a:xfrm>
            <a:off x="1371600" y="695386"/>
            <a:ext cx="7558087" cy="738664"/>
          </a:xfrm>
          <a:prstGeom prst="rect">
            <a:avLst/>
          </a:prstGeom>
          <a:noFill/>
        </p:spPr>
        <p:txBody>
          <a:bodyPr wrap="square" lIns="0" tIns="0" rIns="0" bIns="0" rtlCol="0">
            <a:spAutoFit/>
          </a:bodyPr>
          <a:lstStyle/>
          <a:p>
            <a:endParaRPr lang="tr-TR" sz="2400" dirty="0"/>
          </a:p>
          <a:p>
            <a:r>
              <a:rPr lang="tr-TR" sz="2400" dirty="0"/>
              <a:t> </a:t>
            </a:r>
            <a:r>
              <a:rPr lang="tr-TR" sz="2400" b="1" dirty="0"/>
              <a:t> </a:t>
            </a:r>
            <a:endParaRPr lang="en-US" altLang="zh-CN" sz="2400" b="1" dirty="0">
              <a:solidFill>
                <a:srgbClr val="000000"/>
              </a:solidFill>
              <a:latin typeface="Calibri"/>
              <a:ea typeface="Calibri"/>
            </a:endParaRPr>
          </a:p>
        </p:txBody>
      </p:sp>
      <p:graphicFrame>
        <p:nvGraphicFramePr>
          <p:cNvPr id="6" name="5 Tablo"/>
          <p:cNvGraphicFramePr>
            <a:graphicFrameLocks noGrp="1"/>
          </p:cNvGraphicFramePr>
          <p:nvPr>
            <p:extLst>
              <p:ext uri="{D42A27DB-BD31-4B8C-83A1-F6EECF244321}">
                <p14:modId xmlns:p14="http://schemas.microsoft.com/office/powerpoint/2010/main" val="4106550670"/>
              </p:ext>
            </p:extLst>
          </p:nvPr>
        </p:nvGraphicFramePr>
        <p:xfrm>
          <a:off x="553453" y="1678897"/>
          <a:ext cx="11101272" cy="7272599"/>
        </p:xfrm>
        <a:graphic>
          <a:graphicData uri="http://schemas.openxmlformats.org/drawingml/2006/table">
            <a:tbl>
              <a:tblPr firstRow="1" bandRow="1">
                <a:tableStyleId>{5C22544A-7EE6-4342-B048-85BDC9FD1C3A}</a:tableStyleId>
              </a:tblPr>
              <a:tblGrid>
                <a:gridCol w="2093494">
                  <a:extLst>
                    <a:ext uri="{9D8B030D-6E8A-4147-A177-3AD203B41FA5}">
                      <a16:colId xmlns:a16="http://schemas.microsoft.com/office/drawing/2014/main" val="20000"/>
                    </a:ext>
                  </a:extLst>
                </a:gridCol>
                <a:gridCol w="3123828">
                  <a:extLst>
                    <a:ext uri="{9D8B030D-6E8A-4147-A177-3AD203B41FA5}">
                      <a16:colId xmlns:a16="http://schemas.microsoft.com/office/drawing/2014/main" val="20001"/>
                    </a:ext>
                  </a:extLst>
                </a:gridCol>
                <a:gridCol w="2675393">
                  <a:extLst>
                    <a:ext uri="{9D8B030D-6E8A-4147-A177-3AD203B41FA5}">
                      <a16:colId xmlns:a16="http://schemas.microsoft.com/office/drawing/2014/main" val="20002"/>
                    </a:ext>
                  </a:extLst>
                </a:gridCol>
                <a:gridCol w="3208557">
                  <a:extLst>
                    <a:ext uri="{9D8B030D-6E8A-4147-A177-3AD203B41FA5}">
                      <a16:colId xmlns:a16="http://schemas.microsoft.com/office/drawing/2014/main" val="20003"/>
                    </a:ext>
                  </a:extLst>
                </a:gridCol>
              </a:tblGrid>
              <a:tr h="668708">
                <a:tc>
                  <a:txBody>
                    <a:bodyPr/>
                    <a:lstStyle/>
                    <a:p>
                      <a:pPr algn="ctr">
                        <a:lnSpc>
                          <a:spcPct val="115000"/>
                        </a:lnSpc>
                        <a:spcAft>
                          <a:spcPts val="0"/>
                        </a:spcAft>
                        <a:tabLst>
                          <a:tab pos="1524000" algn="l"/>
                        </a:tabLst>
                      </a:pPr>
                      <a:endParaRPr lang="tr-TR" sz="1100" dirty="0">
                        <a:latin typeface="Calibri"/>
                        <a:ea typeface="Calibri"/>
                        <a:cs typeface="Times New Roman"/>
                      </a:endParaRPr>
                    </a:p>
                  </a:txBody>
                  <a:tcPr marL="68580" marR="68580" marT="0" marB="0" anchor="ctr"/>
                </a:tc>
                <a:tc>
                  <a:txBody>
                    <a:bodyPr/>
                    <a:lstStyle/>
                    <a:p>
                      <a:pPr marL="0" marR="0" indent="0" algn="ctr" defTabSz="457200" rtl="0" eaLnBrk="1" fontAlgn="auto" latinLnBrk="0" hangingPunct="1">
                        <a:lnSpc>
                          <a:spcPct val="115000"/>
                        </a:lnSpc>
                        <a:spcBef>
                          <a:spcPts val="0"/>
                        </a:spcBef>
                        <a:spcAft>
                          <a:spcPts val="0"/>
                        </a:spcAft>
                        <a:buClrTx/>
                        <a:buSzTx/>
                        <a:buFontTx/>
                        <a:buNone/>
                        <a:tabLst>
                          <a:tab pos="1524000" algn="l"/>
                        </a:tabLst>
                        <a:defRPr/>
                      </a:pPr>
                      <a:r>
                        <a:rPr lang="tr-TR" sz="1400" b="1" dirty="0">
                          <a:solidFill>
                            <a:schemeClr val="tx1"/>
                          </a:solidFill>
                          <a:latin typeface="Times New Roman" panose="02020603050405020304" pitchFamily="18" charset="0"/>
                          <a:ea typeface="Calibri"/>
                          <a:cs typeface="Times New Roman" panose="02020603050405020304" pitchFamily="18" charset="0"/>
                        </a:rPr>
                        <a:t>Adı Soyadı</a:t>
                      </a:r>
                      <a:endParaRPr lang="tr-TR" sz="1400" dirty="0">
                        <a:solidFill>
                          <a:schemeClr val="tx1"/>
                        </a:solidFill>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400" b="1" dirty="0">
                          <a:solidFill>
                            <a:schemeClr val="tx1"/>
                          </a:solidFill>
                          <a:latin typeface="Times New Roman" panose="02020603050405020304" pitchFamily="18" charset="0"/>
                          <a:ea typeface="Calibri"/>
                          <a:cs typeface="Times New Roman" panose="02020603050405020304" pitchFamily="18" charset="0"/>
                        </a:rPr>
                        <a:t>/</a:t>
                      </a:r>
                      <a:r>
                        <a:rPr lang="tr-TR" sz="1400" b="1" dirty="0" err="1">
                          <a:solidFill>
                            <a:schemeClr val="tx1"/>
                          </a:solidFill>
                          <a:latin typeface="Times New Roman" panose="02020603050405020304" pitchFamily="18" charset="0"/>
                          <a:ea typeface="Calibri"/>
                          <a:cs typeface="Times New Roman" panose="02020603050405020304" pitchFamily="18" charset="0"/>
                        </a:rPr>
                        <a:t>Ünvanı</a:t>
                      </a:r>
                      <a:endParaRPr lang="tr-TR" sz="1400" dirty="0">
                        <a:solidFill>
                          <a:schemeClr val="tx1"/>
                        </a:solidFill>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algn="ctr">
                        <a:lnSpc>
                          <a:spcPct val="115000"/>
                        </a:lnSpc>
                        <a:spcAft>
                          <a:spcPts val="0"/>
                        </a:spcAft>
                        <a:tabLst>
                          <a:tab pos="1524000" algn="l"/>
                        </a:tabLst>
                      </a:pPr>
                      <a:r>
                        <a:rPr lang="tr-TR" sz="1400" b="1" dirty="0" smtClean="0">
                          <a:solidFill>
                            <a:schemeClr val="tx1"/>
                          </a:solidFill>
                          <a:latin typeface="Times New Roman" panose="02020603050405020304" pitchFamily="18" charset="0"/>
                          <a:ea typeface="Calibri"/>
                          <a:cs typeface="Times New Roman" panose="02020603050405020304" pitchFamily="18" charset="0"/>
                        </a:rPr>
                        <a:t>Bölümü</a:t>
                      </a:r>
                      <a:endParaRPr lang="tr-TR" sz="1400" dirty="0">
                        <a:solidFill>
                          <a:schemeClr val="tx1"/>
                        </a:solidFill>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ctr">
                        <a:lnSpc>
                          <a:spcPct val="115000"/>
                        </a:lnSpc>
                        <a:spcAft>
                          <a:spcPts val="0"/>
                        </a:spcAft>
                        <a:tabLst>
                          <a:tab pos="1524000" algn="l"/>
                        </a:tabLst>
                      </a:pPr>
                      <a:r>
                        <a:rPr lang="tr-TR" sz="1400" b="1" dirty="0">
                          <a:solidFill>
                            <a:schemeClr val="tx1"/>
                          </a:solidFill>
                          <a:latin typeface="Times New Roman" panose="02020603050405020304" pitchFamily="18" charset="0"/>
                          <a:ea typeface="Calibri"/>
                          <a:cs typeface="Times New Roman" panose="02020603050405020304" pitchFamily="18" charset="0"/>
                        </a:rPr>
                        <a:t>Görevi</a:t>
                      </a:r>
                      <a:endParaRPr lang="tr-TR" sz="1400" dirty="0">
                        <a:solidFill>
                          <a:schemeClr val="tx1"/>
                        </a:solidFill>
                        <a:latin typeface="Times New Roman" panose="02020603050405020304" pitchFamily="18" charset="0"/>
                        <a:ea typeface="Calibri"/>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1942321">
                <a:tc>
                  <a:txBody>
                    <a:bodyPr/>
                    <a:lstStyle/>
                    <a:p>
                      <a:pPr algn="ctr">
                        <a:lnSpc>
                          <a:spcPct val="115000"/>
                        </a:lnSpc>
                        <a:spcAft>
                          <a:spcPts val="0"/>
                        </a:spcAft>
                        <a:tabLst>
                          <a:tab pos="1524000" algn="l"/>
                        </a:tabLst>
                      </a:pPr>
                      <a:endParaRPr lang="tr-TR" sz="1400" dirty="0">
                        <a:latin typeface="+mn-lt"/>
                        <a:ea typeface="Calibri"/>
                        <a:cs typeface="Times New Roman"/>
                      </a:endParaRPr>
                    </a:p>
                    <a:p>
                      <a:pPr algn="ctr">
                        <a:lnSpc>
                          <a:spcPct val="115000"/>
                        </a:lnSpc>
                        <a:spcAft>
                          <a:spcPts val="0"/>
                        </a:spcAft>
                        <a:tabLst>
                          <a:tab pos="1524000" algn="l"/>
                        </a:tabLst>
                      </a:pPr>
                      <a:endParaRPr lang="tr-TR" sz="1400" dirty="0">
                        <a:latin typeface="+mn-lt"/>
                        <a:ea typeface="Calibri"/>
                        <a:cs typeface="Times New Roman"/>
                      </a:endParaRPr>
                    </a:p>
                    <a:p>
                      <a:pPr algn="ctr">
                        <a:lnSpc>
                          <a:spcPct val="115000"/>
                        </a:lnSpc>
                        <a:spcAft>
                          <a:spcPts val="0"/>
                        </a:spcAft>
                        <a:tabLst>
                          <a:tab pos="1524000" algn="l"/>
                        </a:tabLst>
                      </a:pPr>
                      <a:endParaRPr lang="tr-TR" sz="1400" dirty="0">
                        <a:latin typeface="+mn-lt"/>
                        <a:ea typeface="Calibri"/>
                        <a:cs typeface="Times New Roman"/>
                      </a:endParaRPr>
                    </a:p>
                    <a:p>
                      <a:pPr algn="ctr">
                        <a:lnSpc>
                          <a:spcPct val="115000"/>
                        </a:lnSpc>
                        <a:spcAft>
                          <a:spcPts val="0"/>
                        </a:spcAft>
                        <a:tabLst>
                          <a:tab pos="1524000" algn="l"/>
                        </a:tabLst>
                      </a:pPr>
                      <a:endParaRPr lang="tr-TR" sz="1400" dirty="0">
                        <a:latin typeface="+mn-lt"/>
                        <a:ea typeface="Calibri"/>
                        <a:cs typeface="Times New Roman"/>
                      </a:endParaRPr>
                    </a:p>
                  </a:txBody>
                  <a:tcPr marL="68580" marR="68580" marT="0" marB="0"/>
                </a:tc>
                <a:tc>
                  <a:txBody>
                    <a:bodyPr/>
                    <a:lstStyle/>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400" dirty="0" smtClean="0">
                          <a:latin typeface="Times New Roman" panose="02020603050405020304" pitchFamily="18" charset="0"/>
                          <a:ea typeface="Times New Roman"/>
                          <a:cs typeface="Times New Roman" panose="02020603050405020304" pitchFamily="18" charset="0"/>
                        </a:rPr>
                        <a:t>Prof. Dr. Orhan BAYTAR</a:t>
                      </a: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400" dirty="0" smtClean="0">
                          <a:latin typeface="Times New Roman" panose="02020603050405020304" pitchFamily="18" charset="0"/>
                          <a:ea typeface="Calibri"/>
                          <a:cs typeface="Times New Roman" panose="02020603050405020304" pitchFamily="18" charset="0"/>
                        </a:rPr>
                        <a:t>Kimya Mühendisliği Bölümü </a:t>
                      </a:r>
                      <a:endParaRPr lang="tr-TR" sz="1400" dirty="0">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400" dirty="0">
                          <a:latin typeface="Times New Roman" panose="02020603050405020304" pitchFamily="18" charset="0"/>
                          <a:ea typeface="Calibri"/>
                          <a:cs typeface="Times New Roman" panose="02020603050405020304" pitchFamily="18" charset="0"/>
                        </a:rPr>
                        <a:t>Müdür</a:t>
                      </a:r>
                    </a:p>
                  </a:txBody>
                  <a:tcPr marL="68580" marR="68580" marT="0" marB="0"/>
                </a:tc>
                <a:extLst>
                  <a:ext uri="{0D108BD9-81ED-4DB2-BD59-A6C34878D82A}">
                    <a16:rowId xmlns:a16="http://schemas.microsoft.com/office/drawing/2014/main" val="10001"/>
                  </a:ext>
                </a:extLst>
              </a:tr>
              <a:tr h="2330785">
                <a:tc>
                  <a:txBody>
                    <a:bodyPr/>
                    <a:lstStyle/>
                    <a:p>
                      <a:pPr marL="0" marR="0" indent="0" algn="ctr" defTabSz="685800" rtl="0" eaLnBrk="1" fontAlgn="auto" latinLnBrk="0" hangingPunct="1">
                        <a:lnSpc>
                          <a:spcPct val="115000"/>
                        </a:lnSpc>
                        <a:spcBef>
                          <a:spcPts val="0"/>
                        </a:spcBef>
                        <a:spcAft>
                          <a:spcPts val="0"/>
                        </a:spcAft>
                        <a:buClrTx/>
                        <a:buSzTx/>
                        <a:buFontTx/>
                        <a:buNone/>
                        <a:tabLst>
                          <a:tab pos="1524000" algn="l"/>
                        </a:tabLst>
                        <a:defRPr/>
                      </a:pPr>
                      <a:r>
                        <a:rPr lang="tr-TR" sz="1400" dirty="0">
                          <a:latin typeface="+mn-lt"/>
                          <a:ea typeface="Calibri"/>
                          <a:cs typeface="Times New Roman"/>
                        </a:rPr>
                        <a:t/>
                      </a:r>
                      <a:br>
                        <a:rPr lang="tr-TR" sz="1400" dirty="0">
                          <a:latin typeface="+mn-lt"/>
                          <a:ea typeface="Calibri"/>
                          <a:cs typeface="Times New Roman"/>
                        </a:rPr>
                      </a:br>
                      <a:endParaRPr lang="tr-TR" sz="1400" dirty="0">
                        <a:latin typeface="+mn-lt"/>
                        <a:ea typeface="Calibri"/>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tab pos="1524000" algn="l"/>
                        </a:tabLst>
                        <a:defRPr/>
                      </a:pPr>
                      <a:endParaRPr lang="tr-TR" sz="1400" dirty="0">
                        <a:latin typeface="+mn-lt"/>
                        <a:ea typeface="Calibri"/>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tab pos="1524000" algn="l"/>
                        </a:tabLst>
                        <a:defRPr/>
                      </a:pPr>
                      <a:endParaRPr lang="tr-TR" sz="1400" dirty="0">
                        <a:latin typeface="+mn-lt"/>
                        <a:ea typeface="Calibri"/>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tab pos="1524000" algn="l"/>
                        </a:tabLst>
                        <a:defRPr/>
                      </a:pPr>
                      <a:endParaRPr lang="tr-TR" sz="1400" dirty="0">
                        <a:latin typeface="+mn-lt"/>
                        <a:ea typeface="Calibri"/>
                        <a:cs typeface="Times New Roman"/>
                      </a:endParaRPr>
                    </a:p>
                  </a:txBody>
                  <a:tcPr marL="68580" marR="68580" marT="0" marB="0"/>
                </a:tc>
                <a:tc>
                  <a:txBody>
                    <a:bodyPr/>
                    <a:lstStyle/>
                    <a:p>
                      <a:pPr algn="ctr">
                        <a:lnSpc>
                          <a:spcPct val="115000"/>
                        </a:lnSpc>
                        <a:spcAft>
                          <a:spcPts val="0"/>
                        </a:spcAft>
                        <a:tabLst>
                          <a:tab pos="1524000" algn="l"/>
                        </a:tabLst>
                      </a:pPr>
                      <a:endParaRPr lang="tr-TR" sz="1400" dirty="0">
                        <a:latin typeface="Times New Roman" panose="02020603050405020304" pitchFamily="18" charset="0"/>
                        <a:ea typeface="Times New Roman"/>
                        <a:cs typeface="Times New Roman" panose="02020603050405020304" pitchFamily="18" charset="0"/>
                      </a:endParaRPr>
                    </a:p>
                    <a:p>
                      <a:pPr algn="ctr">
                        <a:lnSpc>
                          <a:spcPct val="115000"/>
                        </a:lnSpc>
                        <a:spcAft>
                          <a:spcPts val="0"/>
                        </a:spcAft>
                        <a:tabLst>
                          <a:tab pos="1524000" algn="l"/>
                        </a:tabLst>
                      </a:pPr>
                      <a:r>
                        <a:rPr lang="tr-TR" sz="1400" dirty="0" smtClean="0">
                          <a:latin typeface="Times New Roman" panose="02020603050405020304" pitchFamily="18" charset="0"/>
                          <a:ea typeface="Times New Roman"/>
                          <a:cs typeface="Times New Roman" panose="02020603050405020304" pitchFamily="18" charset="0"/>
                        </a:rPr>
                        <a:t>Doç. Dr. Arzu EKİNCİ</a:t>
                      </a: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400" dirty="0" smtClean="0">
                          <a:latin typeface="Times New Roman" panose="02020603050405020304" pitchFamily="18" charset="0"/>
                          <a:ea typeface="Calibri"/>
                          <a:cs typeface="Times New Roman" panose="02020603050405020304" pitchFamily="18" charset="0"/>
                        </a:rPr>
                        <a:t>İŞ Sağlığı ve Güvenliği Bölümü</a:t>
                      </a:r>
                      <a:endParaRPr lang="tr-TR" sz="1400" dirty="0">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400" dirty="0">
                          <a:latin typeface="Times New Roman" panose="02020603050405020304" pitchFamily="18" charset="0"/>
                          <a:ea typeface="Calibri"/>
                          <a:cs typeface="Times New Roman" panose="02020603050405020304" pitchFamily="18" charset="0"/>
                        </a:rPr>
                        <a:t>Müdür Yardımcısı</a:t>
                      </a:r>
                    </a:p>
                  </a:txBody>
                  <a:tcPr marL="68580" marR="68580" marT="0" marB="0"/>
                </a:tc>
                <a:extLst>
                  <a:ext uri="{0D108BD9-81ED-4DB2-BD59-A6C34878D82A}">
                    <a16:rowId xmlns:a16="http://schemas.microsoft.com/office/drawing/2014/main" val="10002"/>
                  </a:ext>
                </a:extLst>
              </a:tr>
              <a:tr h="2330785">
                <a:tc>
                  <a:txBody>
                    <a:bodyPr/>
                    <a:lstStyle/>
                    <a:p>
                      <a:pPr marL="0" marR="0" indent="0" algn="ctr" defTabSz="685800" rtl="0" eaLnBrk="1" fontAlgn="auto" latinLnBrk="0" hangingPunct="1">
                        <a:lnSpc>
                          <a:spcPct val="115000"/>
                        </a:lnSpc>
                        <a:spcBef>
                          <a:spcPts val="0"/>
                        </a:spcBef>
                        <a:spcAft>
                          <a:spcPts val="0"/>
                        </a:spcAft>
                        <a:buClrTx/>
                        <a:buSzTx/>
                        <a:buFontTx/>
                        <a:buNone/>
                        <a:tabLst>
                          <a:tab pos="1524000" algn="l"/>
                        </a:tabLst>
                        <a:defRPr/>
                      </a:pPr>
                      <a:endParaRPr lang="tr-TR" sz="1400" dirty="0">
                        <a:latin typeface="+mn-lt"/>
                        <a:ea typeface="Calibri"/>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tab pos="1524000" algn="l"/>
                        </a:tabLst>
                        <a:defRPr/>
                      </a:pPr>
                      <a:endParaRPr lang="tr-TR" sz="1400" dirty="0">
                        <a:latin typeface="+mn-lt"/>
                        <a:ea typeface="Calibri"/>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tab pos="1524000" algn="l"/>
                        </a:tabLst>
                        <a:defRPr/>
                      </a:pPr>
                      <a:endParaRPr lang="tr-TR" sz="1400" dirty="0">
                        <a:latin typeface="+mn-lt"/>
                        <a:ea typeface="Calibri"/>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tab pos="1524000" algn="l"/>
                        </a:tabLst>
                        <a:defRPr/>
                      </a:pPr>
                      <a:endParaRPr lang="tr-TR" sz="1400" dirty="0">
                        <a:latin typeface="+mn-lt"/>
                        <a:ea typeface="Calibri"/>
                        <a:cs typeface="Times New Roman"/>
                      </a:endParaRPr>
                    </a:p>
                    <a:p>
                      <a:pPr marL="0" marR="0" indent="0" algn="ctr" defTabSz="685800" rtl="0" eaLnBrk="1" fontAlgn="auto" latinLnBrk="0" hangingPunct="1">
                        <a:lnSpc>
                          <a:spcPct val="115000"/>
                        </a:lnSpc>
                        <a:spcBef>
                          <a:spcPts val="0"/>
                        </a:spcBef>
                        <a:spcAft>
                          <a:spcPts val="0"/>
                        </a:spcAft>
                        <a:buClrTx/>
                        <a:buSzTx/>
                        <a:buFontTx/>
                        <a:buNone/>
                        <a:tabLst>
                          <a:tab pos="1524000" algn="l"/>
                        </a:tabLst>
                        <a:defRPr/>
                      </a:pPr>
                      <a:endParaRPr lang="tr-TR" sz="1400" dirty="0">
                        <a:latin typeface="+mn-lt"/>
                        <a:ea typeface="Calibri"/>
                        <a:cs typeface="Times New Roman"/>
                      </a:endParaRPr>
                    </a:p>
                  </a:txBody>
                  <a:tcPr marL="68580" marR="68580" marT="0" marB="0"/>
                </a:tc>
                <a:tc>
                  <a:txBody>
                    <a:bodyPr/>
                    <a:lstStyle/>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400" dirty="0" smtClean="0">
                          <a:latin typeface="Times New Roman" panose="02020603050405020304" pitchFamily="18" charset="0"/>
                          <a:ea typeface="Times New Roman"/>
                          <a:cs typeface="Times New Roman" panose="02020603050405020304" pitchFamily="18" charset="0"/>
                        </a:rPr>
                        <a:t> Dr. </a:t>
                      </a:r>
                      <a:r>
                        <a:rPr lang="tr-TR" sz="1400" dirty="0" err="1" smtClean="0">
                          <a:latin typeface="Times New Roman" panose="02020603050405020304" pitchFamily="18" charset="0"/>
                          <a:ea typeface="Times New Roman"/>
                          <a:cs typeface="Times New Roman" panose="02020603050405020304" pitchFamily="18" charset="0"/>
                        </a:rPr>
                        <a:t>Öğr</a:t>
                      </a:r>
                      <a:r>
                        <a:rPr lang="tr-TR" sz="1400" dirty="0" smtClean="0">
                          <a:latin typeface="Times New Roman" panose="02020603050405020304" pitchFamily="18" charset="0"/>
                          <a:ea typeface="Times New Roman"/>
                          <a:cs typeface="Times New Roman" panose="02020603050405020304" pitchFamily="18" charset="0"/>
                        </a:rPr>
                        <a:t>. Üyesi Gurbet CANPOLAT</a:t>
                      </a: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400" dirty="0" smtClean="0">
                          <a:latin typeface="Times New Roman" panose="02020603050405020304" pitchFamily="18" charset="0"/>
                          <a:ea typeface="Calibri"/>
                          <a:cs typeface="Times New Roman" panose="02020603050405020304" pitchFamily="18" charset="0"/>
                        </a:rPr>
                        <a:t>Kimya Bölümü</a:t>
                      </a:r>
                      <a:endParaRPr lang="tr-TR" sz="1400" dirty="0">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4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400" dirty="0" smtClean="0">
                          <a:latin typeface="Times New Roman" panose="02020603050405020304" pitchFamily="18" charset="0"/>
                          <a:ea typeface="Calibri"/>
                          <a:cs typeface="Times New Roman" panose="02020603050405020304" pitchFamily="18" charset="0"/>
                        </a:rPr>
                        <a:t>Müdür Yardımcısı</a:t>
                      </a:r>
                      <a:endParaRPr lang="tr-TR" sz="1400" dirty="0">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bl>
          </a:graphicData>
        </a:graphic>
      </p:graphicFrame>
      <p:pic>
        <p:nvPicPr>
          <p:cNvPr id="1026" name="Picture 2" descr="C:\Users\aidata\Desktop\arzu.jpg"/>
          <p:cNvPicPr>
            <a:picLocks noChangeAspect="1" noChangeArrowheads="1"/>
          </p:cNvPicPr>
          <p:nvPr/>
        </p:nvPicPr>
        <p:blipFill>
          <a:blip r:embed="rId4"/>
          <a:srcRect/>
          <a:stretch>
            <a:fillRect/>
          </a:stretch>
        </p:blipFill>
        <p:spPr bwMode="auto">
          <a:xfrm>
            <a:off x="488980" y="4259180"/>
            <a:ext cx="2278284" cy="2261936"/>
          </a:xfrm>
          <a:prstGeom prst="rect">
            <a:avLst/>
          </a:prstGeom>
          <a:noFill/>
        </p:spPr>
      </p:pic>
      <p:sp>
        <p:nvSpPr>
          <p:cNvPr id="10" name="9 Dikdörtgen"/>
          <p:cNvSpPr/>
          <p:nvPr/>
        </p:nvSpPr>
        <p:spPr>
          <a:xfrm>
            <a:off x="1813560" y="1112520"/>
            <a:ext cx="5316666" cy="461665"/>
          </a:xfrm>
          <a:prstGeom prst="rect">
            <a:avLst/>
          </a:prstGeom>
        </p:spPr>
        <p:txBody>
          <a:bodyPr wrap="square">
            <a:spAutoFit/>
          </a:bodyPr>
          <a:lstStyle/>
          <a:p>
            <a:r>
              <a:rPr lang="tr-TR" sz="2400" b="1" dirty="0"/>
              <a:t>Akademik</a:t>
            </a:r>
            <a:r>
              <a:rPr lang="tr-TR" b="1" dirty="0"/>
              <a:t> </a:t>
            </a:r>
            <a:r>
              <a:rPr lang="tr-TR" sz="2400" b="1" dirty="0"/>
              <a:t>Personel </a:t>
            </a:r>
            <a:endParaRPr lang="tr-TR" sz="2400" dirty="0"/>
          </a:p>
        </p:txBody>
      </p:sp>
      <p:pic>
        <p:nvPicPr>
          <p:cNvPr id="3" name="Resim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3453" y="2385672"/>
            <a:ext cx="2139105" cy="1768796"/>
          </a:xfrm>
          <a:prstGeom prst="rect">
            <a:avLst/>
          </a:prstGeom>
        </p:spPr>
      </p:pic>
      <p:pic>
        <p:nvPicPr>
          <p:cNvPr id="4" name="Resim 3"/>
          <p:cNvPicPr>
            <a:picLocks noChangeAspect="1"/>
          </p:cNvPicPr>
          <p:nvPr/>
        </p:nvPicPr>
        <p:blipFill>
          <a:blip r:embed="rId6"/>
          <a:stretch>
            <a:fillRect/>
          </a:stretch>
        </p:blipFill>
        <p:spPr>
          <a:xfrm>
            <a:off x="658099" y="6708144"/>
            <a:ext cx="1929811" cy="205632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9"/>
          <p:cNvPicPr>
            <a:picLocks noChangeAspect="1"/>
          </p:cNvPicPr>
          <p:nvPr/>
        </p:nvPicPr>
        <p:blipFill>
          <a:blip r:embed="rId2"/>
          <a:stretch>
            <a:fillRect/>
          </a:stretch>
        </p:blipFill>
        <p:spPr>
          <a:xfrm>
            <a:off x="0" y="0"/>
            <a:ext cx="12192000" cy="10691813"/>
          </a:xfrm>
          <a:prstGeom prst="rect">
            <a:avLst/>
          </a:prstGeom>
        </p:spPr>
      </p:pic>
      <p:sp>
        <p:nvSpPr>
          <p:cNvPr id="2" name="TextBox 39"/>
          <p:cNvSpPr txBox="1"/>
          <p:nvPr/>
        </p:nvSpPr>
        <p:spPr>
          <a:xfrm>
            <a:off x="1371600" y="695386"/>
            <a:ext cx="7558087" cy="738664"/>
          </a:xfrm>
          <a:prstGeom prst="rect">
            <a:avLst/>
          </a:prstGeom>
          <a:noFill/>
        </p:spPr>
        <p:txBody>
          <a:bodyPr wrap="square" lIns="0" tIns="0" rIns="0" bIns="0" rtlCol="0">
            <a:spAutoFit/>
          </a:bodyPr>
          <a:lstStyle/>
          <a:p>
            <a:endParaRPr lang="tr-TR" sz="2400" dirty="0"/>
          </a:p>
          <a:p>
            <a:r>
              <a:rPr lang="tr-TR" sz="2400" dirty="0"/>
              <a:t>        </a:t>
            </a:r>
            <a:r>
              <a:rPr lang="tr-TR" sz="2400" b="1" dirty="0" smtClean="0"/>
              <a:t>Misyonumuz</a:t>
            </a:r>
            <a:endParaRPr lang="en-US" altLang="zh-CN" sz="2400" b="1" dirty="0">
              <a:solidFill>
                <a:srgbClr val="000000"/>
              </a:solidFill>
              <a:latin typeface="Calibri"/>
              <a:ea typeface="Calibri"/>
            </a:endParaRPr>
          </a:p>
        </p:txBody>
      </p:sp>
      <p:sp>
        <p:nvSpPr>
          <p:cNvPr id="8" name="Rectangle 4"/>
          <p:cNvSpPr>
            <a:spLocks noChangeArrowheads="1"/>
          </p:cNvSpPr>
          <p:nvPr/>
        </p:nvSpPr>
        <p:spPr bwMode="auto">
          <a:xfrm>
            <a:off x="449179" y="2862634"/>
            <a:ext cx="10141527"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3600" b="0" i="0" u="none" strike="noStrike" cap="none" normalizeH="0" baseline="0" dirty="0" smtClean="0">
                <a:ln>
                  <a:noFill/>
                </a:ln>
                <a:solidFill>
                  <a:srgbClr val="333333"/>
                </a:solidFill>
                <a:effectLst/>
                <a:latin typeface="Times New Roman" panose="02020603050405020304" pitchFamily="18" charset="0"/>
                <a:cs typeface="Times New Roman" panose="02020603050405020304" pitchFamily="18" charset="0"/>
              </a:rPr>
              <a:t>Doğal ve kimyasal ürünler ile ilgili üniversitemizin bölümleri, diğer üniversiteler, araştırma merkezleri ile üniversite-sanayi işbirliği kapsamında araştırma ve geliştirme çalışmaları yaparak Siirt ilinin ve ülkemizin bu alanda uluslararası düzeyde tanınmasına ve gelişmesine katkı sağlayan bir araştırma merkezi olmaktır.</a:t>
            </a:r>
            <a:endParaRPr kumimoji="0" lang="tr-TR" altLang="tr-TR" sz="4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99932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9"/>
          <p:cNvPicPr>
            <a:picLocks noChangeAspect="1"/>
          </p:cNvPicPr>
          <p:nvPr/>
        </p:nvPicPr>
        <p:blipFill>
          <a:blip r:embed="rId2"/>
          <a:stretch>
            <a:fillRect/>
          </a:stretch>
        </p:blipFill>
        <p:spPr>
          <a:xfrm>
            <a:off x="0" y="-1"/>
            <a:ext cx="12192000" cy="10287001"/>
          </a:xfrm>
          <a:prstGeom prst="rect">
            <a:avLst/>
          </a:prstGeom>
        </p:spPr>
      </p:pic>
      <p:sp>
        <p:nvSpPr>
          <p:cNvPr id="2" name="TextBox 39"/>
          <p:cNvSpPr txBox="1"/>
          <p:nvPr/>
        </p:nvSpPr>
        <p:spPr>
          <a:xfrm>
            <a:off x="1371600" y="695386"/>
            <a:ext cx="7558087" cy="738664"/>
          </a:xfrm>
          <a:prstGeom prst="rect">
            <a:avLst/>
          </a:prstGeom>
          <a:noFill/>
        </p:spPr>
        <p:txBody>
          <a:bodyPr wrap="square" lIns="0" tIns="0" rIns="0" bIns="0" rtlCol="0">
            <a:spAutoFit/>
          </a:bodyPr>
          <a:lstStyle/>
          <a:p>
            <a:endParaRPr lang="tr-TR" sz="2400" dirty="0"/>
          </a:p>
          <a:p>
            <a:r>
              <a:rPr lang="tr-TR" sz="2400" dirty="0"/>
              <a:t>        </a:t>
            </a:r>
            <a:r>
              <a:rPr lang="tr-TR" sz="2400" b="1" dirty="0" smtClean="0"/>
              <a:t>Vizyonumuz</a:t>
            </a:r>
            <a:r>
              <a:rPr lang="tr-TR" sz="2400" b="1" dirty="0" smtClean="0"/>
              <a:t> </a:t>
            </a:r>
            <a:endParaRPr lang="en-US" altLang="zh-CN" sz="2400" b="1" dirty="0">
              <a:solidFill>
                <a:srgbClr val="000000"/>
              </a:solidFill>
              <a:latin typeface="Calibri"/>
              <a:ea typeface="Calibri"/>
            </a:endParaRPr>
          </a:p>
        </p:txBody>
      </p:sp>
      <p:sp>
        <p:nvSpPr>
          <p:cNvPr id="3" name="Dikdörtgen 2"/>
          <p:cNvSpPr/>
          <p:nvPr/>
        </p:nvSpPr>
        <p:spPr>
          <a:xfrm>
            <a:off x="529389" y="1624720"/>
            <a:ext cx="10828422" cy="7417415"/>
          </a:xfrm>
          <a:prstGeom prst="rect">
            <a:avLst/>
          </a:prstGeom>
        </p:spPr>
        <p:txBody>
          <a:bodyPr wrap="square">
            <a:spAutoFit/>
          </a:bodyPr>
          <a:lstStyle/>
          <a:p>
            <a:pPr algn="just"/>
            <a:r>
              <a:rPr lang="tr-TR" sz="2800" dirty="0">
                <a:solidFill>
                  <a:srgbClr val="333333"/>
                </a:solidFill>
                <a:latin typeface="Times New Roman" panose="02020603050405020304" pitchFamily="18" charset="0"/>
              </a:rPr>
              <a:t>Merkezin amacı; il, bölge, ulusal ve uluslararası düzeyde, kamu-üniversite-sanayi işbirliğini geliştirerek, öğretim elemanlarının akademik desteği ile sanayicilerin teknolojik ve katma değeri yüksek yeni veya ara ürünleri geliştirmelerine veya mevcut ürünlerin kalitesini yükseltmelerine imkân sağlamak, Üniversitenin ilgili birimleri ile işbirliği içinde iş dünyasının ihtiyacı olan alanlarda nitelikli eleman yetiştirmesine katkıda bulunmaktır. Ayrıca, ilgili mevzuat doğrultusunda doğal ve kimyasal ürünler alanında, Siirt Üniversitesi başta olmak üzere ülke ekonomisine katkı sağlayacak araştırma, geliştirme ve üretim çalışmaları yapmak; test ve analiz hizmeti vermek; üretilen ürünlerin pazarlama ve satışını yaparak tüketicinin kullanımına sunmak; yeni ürünlerin araştırılması, geliştirilmesi, üretilmesi, standardizasyonu, kalite kontrolü, patent ve pazarlaması ile ilgili çalışmalar yapmak; ulusal/uluslararası kuruluşlarla bilimsel, teknolojik ve ticari işbirlikleri yapmak, projeler üretmek, danışmanlık hizmeti vermek; ilgili konularda eğitim ve sertifika programları, fuarlar, konferanslar, </a:t>
            </a:r>
            <a:r>
              <a:rPr lang="tr-TR" sz="2800" dirty="0" err="1">
                <a:solidFill>
                  <a:srgbClr val="333333"/>
                </a:solidFill>
                <a:latin typeface="Times New Roman" panose="02020603050405020304" pitchFamily="18" charset="0"/>
              </a:rPr>
              <a:t>çalıştaylar</a:t>
            </a:r>
            <a:r>
              <a:rPr lang="tr-TR" sz="2800" dirty="0">
                <a:solidFill>
                  <a:srgbClr val="333333"/>
                </a:solidFill>
                <a:latin typeface="Times New Roman" panose="02020603050405020304" pitchFamily="18" charset="0"/>
              </a:rPr>
              <a:t>, seminerler, kurslar ve bilimsel toplantılar düzenlemektir.</a:t>
            </a:r>
            <a:endParaRPr lang="tr-TR" sz="2800" dirty="0"/>
          </a:p>
        </p:txBody>
      </p:sp>
    </p:spTree>
    <p:extLst>
      <p:ext uri="{BB962C8B-B14F-4D97-AF65-F5344CB8AC3E}">
        <p14:creationId xmlns:p14="http://schemas.microsoft.com/office/powerpoint/2010/main" val="2294359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9"/>
          <p:cNvPicPr>
            <a:picLocks noChangeAspect="1"/>
          </p:cNvPicPr>
          <p:nvPr/>
        </p:nvPicPr>
        <p:blipFill>
          <a:blip r:embed="rId2"/>
          <a:stretch>
            <a:fillRect/>
          </a:stretch>
        </p:blipFill>
        <p:spPr>
          <a:xfrm>
            <a:off x="0" y="-1"/>
            <a:ext cx="12192000" cy="10287001"/>
          </a:xfrm>
          <a:prstGeom prst="rect">
            <a:avLst/>
          </a:prstGeom>
        </p:spPr>
      </p:pic>
      <p:sp>
        <p:nvSpPr>
          <p:cNvPr id="2" name="TextBox 39"/>
          <p:cNvSpPr txBox="1"/>
          <p:nvPr/>
        </p:nvSpPr>
        <p:spPr>
          <a:xfrm>
            <a:off x="1371600" y="695386"/>
            <a:ext cx="7558087" cy="738664"/>
          </a:xfrm>
          <a:prstGeom prst="rect">
            <a:avLst/>
          </a:prstGeom>
          <a:noFill/>
        </p:spPr>
        <p:txBody>
          <a:bodyPr wrap="square" lIns="0" tIns="0" rIns="0" bIns="0" rtlCol="0">
            <a:spAutoFit/>
          </a:bodyPr>
          <a:lstStyle/>
          <a:p>
            <a:endParaRPr lang="tr-TR" sz="2400" dirty="0"/>
          </a:p>
          <a:p>
            <a:r>
              <a:rPr lang="tr-TR" sz="2400" dirty="0"/>
              <a:t>        </a:t>
            </a:r>
            <a:r>
              <a:rPr lang="tr-TR" b="1" dirty="0"/>
              <a:t>Kalite Politikası</a:t>
            </a:r>
            <a:endParaRPr lang="en-US" altLang="zh-CN" sz="2400" b="1" dirty="0">
              <a:solidFill>
                <a:srgbClr val="000000"/>
              </a:solidFill>
              <a:latin typeface="Calibri"/>
              <a:ea typeface="Calibri"/>
            </a:endParaRPr>
          </a:p>
        </p:txBody>
      </p:sp>
      <p:sp>
        <p:nvSpPr>
          <p:cNvPr id="4" name="Rectangle 1"/>
          <p:cNvSpPr>
            <a:spLocks noChangeArrowheads="1"/>
          </p:cNvSpPr>
          <p:nvPr/>
        </p:nvSpPr>
        <p:spPr bwMode="auto">
          <a:xfrm>
            <a:off x="529388" y="1644498"/>
            <a:ext cx="11357811" cy="71096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333333"/>
                </a:solidFill>
                <a:effectLst/>
                <a:latin typeface="din_trregular"/>
              </a:rPr>
              <a:t>Siirt Üniversitesi, vizyon ve misyon değerleriyle uyumlu; doğal kaynaklarımıza ve tarihi mirasımıza sahip çıkan, çevreye ve insana saygıyı sürekli kılan, </a:t>
            </a:r>
            <a:r>
              <a:rPr kumimoji="0" lang="tr-TR" altLang="tr-TR" sz="2400" b="0" i="0" u="none" strike="noStrike" cap="none" normalizeH="0" baseline="0" dirty="0" err="1" smtClean="0">
                <a:ln>
                  <a:noFill/>
                </a:ln>
                <a:solidFill>
                  <a:srgbClr val="333333"/>
                </a:solidFill>
                <a:effectLst/>
                <a:latin typeface="din_trregular"/>
              </a:rPr>
              <a:t>uluslararasılaşma</a:t>
            </a:r>
            <a:r>
              <a:rPr kumimoji="0" lang="tr-TR" altLang="tr-TR" sz="2400" b="0" i="0" u="none" strike="noStrike" cap="none" normalizeH="0" baseline="0" dirty="0" smtClean="0">
                <a:ln>
                  <a:noFill/>
                </a:ln>
                <a:solidFill>
                  <a:srgbClr val="333333"/>
                </a:solidFill>
                <a:effectLst/>
                <a:latin typeface="din_trregular"/>
              </a:rPr>
              <a:t> sürecine önem veren, yerel, bölgesel, ulusal ve uluslararası düzeyde topluma katkı sunan bir üniversite olmak amacıyla kalite politikasını oluşturmaktadır. Bu doğrultuda;</a:t>
            </a:r>
            <a:endParaRPr kumimoji="0" lang="tr-TR" altLang="tr-TR"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333333"/>
                </a:solidFill>
                <a:effectLst/>
                <a:latin typeface="Symbol" panose="05050102010706020507" pitchFamily="18" charset="2"/>
              </a:rPr>
              <a:t>·</a:t>
            </a:r>
            <a:r>
              <a:rPr kumimoji="0" lang="tr-TR" altLang="tr-TR" sz="1600" b="0" i="0" u="none" strike="noStrike" cap="none" normalizeH="0" baseline="0" dirty="0" smtClean="0">
                <a:ln>
                  <a:noFill/>
                </a:ln>
                <a:solidFill>
                  <a:srgbClr val="333333"/>
                </a:solidFill>
                <a:effectLst/>
                <a:latin typeface="Times New Roman" panose="02020603050405020304" pitchFamily="18" charset="0"/>
                <a:cs typeface="Times New Roman" panose="02020603050405020304" pitchFamily="18" charset="0"/>
              </a:rPr>
              <a:t>       </a:t>
            </a:r>
            <a:r>
              <a:rPr kumimoji="0" lang="tr-TR" altLang="tr-TR" sz="2400" b="0" i="0" u="none" strike="noStrike" cap="none" normalizeH="0" baseline="0" dirty="0" smtClean="0">
                <a:ln>
                  <a:noFill/>
                </a:ln>
                <a:solidFill>
                  <a:srgbClr val="333333"/>
                </a:solidFill>
                <a:effectLst/>
                <a:latin typeface="din_trregular"/>
              </a:rPr>
              <a:t>Evrensel değerler ışığında bilgi üreten, özgüven ve sorumluluk duygusunu taşıyan, araştıran, sorgulayan, yenilikçi, sosyal ve kültürel niteliklere sahip bireyler yetiştirmeyi,</a:t>
            </a:r>
            <a:endParaRPr kumimoji="0" lang="tr-TR" altLang="tr-TR"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333333"/>
                </a:solidFill>
                <a:effectLst/>
                <a:latin typeface="Symbol" panose="05050102010706020507" pitchFamily="18" charset="2"/>
              </a:rPr>
              <a:t>·</a:t>
            </a:r>
            <a:r>
              <a:rPr lang="tr-TR" altLang="tr-TR" sz="1600" dirty="0" smtClean="0">
                <a:solidFill>
                  <a:srgbClr val="333333"/>
                </a:solidFill>
                <a:latin typeface="Times New Roman" panose="02020603050405020304" pitchFamily="18" charset="0"/>
                <a:cs typeface="Times New Roman" panose="02020603050405020304" pitchFamily="18" charset="0"/>
              </a:rPr>
              <a:t> </a:t>
            </a:r>
            <a:r>
              <a:rPr kumimoji="0" lang="tr-TR" altLang="tr-TR" sz="2400" b="0" i="0" u="none" strike="noStrike" cap="none" normalizeH="0" baseline="0" dirty="0" smtClean="0">
                <a:ln>
                  <a:noFill/>
                </a:ln>
                <a:solidFill>
                  <a:srgbClr val="333333"/>
                </a:solidFill>
                <a:effectLst/>
                <a:latin typeface="din_trregular"/>
              </a:rPr>
              <a:t>Uluslararası standartlarda eğitim-öğretim ve araştırma faaliyetlerini gerçekleştirmeyi ve kurumumuzdaki tüm süreçlerde etkin kalite yönetim sistemleri oluşturmayı, uygulamayı ve yürütmeyi,</a:t>
            </a:r>
            <a:endParaRPr kumimoji="0" lang="tr-TR" altLang="tr-TR"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333333"/>
                </a:solidFill>
                <a:effectLst/>
                <a:latin typeface="Symbol" panose="05050102010706020507" pitchFamily="18" charset="2"/>
              </a:rPr>
              <a:t>·</a:t>
            </a:r>
            <a:r>
              <a:rPr kumimoji="0" lang="tr-TR" altLang="tr-TR" sz="1600" b="0" i="0" u="none" strike="noStrike" cap="none" normalizeH="0" baseline="0" dirty="0" smtClean="0">
                <a:ln>
                  <a:noFill/>
                </a:ln>
                <a:solidFill>
                  <a:srgbClr val="333333"/>
                </a:solidFill>
                <a:effectLst/>
                <a:latin typeface="Times New Roman" panose="02020603050405020304" pitchFamily="18" charset="0"/>
                <a:cs typeface="Times New Roman" panose="02020603050405020304" pitchFamily="18" charset="0"/>
              </a:rPr>
              <a:t> </a:t>
            </a:r>
            <a:r>
              <a:rPr kumimoji="0" lang="tr-TR" altLang="tr-TR" sz="2400" b="0" i="0" u="none" strike="noStrike" cap="none" normalizeH="0" baseline="0" dirty="0" smtClean="0">
                <a:ln>
                  <a:noFill/>
                </a:ln>
                <a:solidFill>
                  <a:srgbClr val="333333"/>
                </a:solidFill>
                <a:effectLst/>
                <a:latin typeface="din_trregular"/>
              </a:rPr>
              <a:t>Üniversite-sanayi işbirliği ile bilgi ve teknoloji üretmeyi, yaygınlaştırmayı ve toplumsal kalkınmaya katkıda bulunmayı,</a:t>
            </a:r>
            <a:endParaRPr kumimoji="0" lang="tr-TR" altLang="tr-TR"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333333"/>
                </a:solidFill>
                <a:effectLst/>
                <a:latin typeface="Symbol" panose="05050102010706020507" pitchFamily="18" charset="2"/>
              </a:rPr>
              <a:t>·</a:t>
            </a:r>
            <a:r>
              <a:rPr kumimoji="0" lang="tr-TR" altLang="tr-TR" sz="1600" b="0" i="0" u="none" strike="noStrike" cap="none" normalizeH="0" baseline="0" dirty="0" smtClean="0">
                <a:ln>
                  <a:noFill/>
                </a:ln>
                <a:solidFill>
                  <a:srgbClr val="333333"/>
                </a:solidFill>
                <a:effectLst/>
                <a:latin typeface="Times New Roman" panose="02020603050405020304" pitchFamily="18" charset="0"/>
                <a:cs typeface="Times New Roman" panose="02020603050405020304" pitchFamily="18" charset="0"/>
              </a:rPr>
              <a:t> </a:t>
            </a:r>
            <a:r>
              <a:rPr kumimoji="0" lang="tr-TR" altLang="tr-TR" sz="2400" b="0" i="0" u="none" strike="noStrike" cap="none" normalizeH="0" baseline="0" dirty="0" smtClean="0">
                <a:ln>
                  <a:noFill/>
                </a:ln>
                <a:solidFill>
                  <a:srgbClr val="333333"/>
                </a:solidFill>
                <a:effectLst/>
                <a:latin typeface="din_trregular"/>
              </a:rPr>
              <a:t>Bölgesel ve ulusal kalkınmaya dayalı öncelikli alanlara yönelik toplumun refah ve gelir düzeyini artırıcı araştırma faaliyetlerine önem vermeyi,</a:t>
            </a:r>
            <a:endParaRPr kumimoji="0" lang="tr-TR" altLang="tr-TR"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333333"/>
                </a:solidFill>
                <a:effectLst/>
                <a:latin typeface="Symbol" panose="05050102010706020507" pitchFamily="18" charset="2"/>
              </a:rPr>
              <a:t>·</a:t>
            </a:r>
            <a:r>
              <a:rPr kumimoji="0" lang="tr-TR" altLang="tr-TR" sz="1600" b="0" i="0" u="none" strike="noStrike" cap="none" normalizeH="0" baseline="0" dirty="0" smtClean="0">
                <a:ln>
                  <a:noFill/>
                </a:ln>
                <a:solidFill>
                  <a:srgbClr val="333333"/>
                </a:solidFill>
                <a:effectLst/>
                <a:latin typeface="Times New Roman" panose="02020603050405020304" pitchFamily="18" charset="0"/>
                <a:cs typeface="Times New Roman" panose="02020603050405020304" pitchFamily="18" charset="0"/>
              </a:rPr>
              <a:t> </a:t>
            </a:r>
            <a:r>
              <a:rPr kumimoji="0" lang="tr-TR" altLang="tr-TR" sz="2400" b="0" i="0" u="none" strike="noStrike" cap="none" normalizeH="0" baseline="0" dirty="0" smtClean="0">
                <a:ln>
                  <a:noFill/>
                </a:ln>
                <a:solidFill>
                  <a:srgbClr val="333333"/>
                </a:solidFill>
                <a:effectLst/>
                <a:latin typeface="din_trregular"/>
              </a:rPr>
              <a:t>İç ve dış paydaşlarla güçlü ve sürdürülebilir bir ilişki içinde olmayı ve sunulan hizmetten yararlananların memnuniyetlerini ölçmeyi ve sürekli iyileştirmeyi,</a:t>
            </a:r>
            <a:endParaRPr kumimoji="0" lang="tr-TR" altLang="tr-TR"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333333"/>
                </a:solidFill>
                <a:effectLst/>
                <a:latin typeface="Symbol" panose="05050102010706020507" pitchFamily="18" charset="2"/>
              </a:rPr>
              <a:t>·</a:t>
            </a:r>
            <a:r>
              <a:rPr kumimoji="0" lang="tr-TR" altLang="tr-TR" sz="2400" b="0" i="0" u="none" strike="noStrike" cap="none" normalizeH="0" baseline="0" dirty="0" smtClean="0">
                <a:ln>
                  <a:noFill/>
                </a:ln>
                <a:solidFill>
                  <a:srgbClr val="333333"/>
                </a:solidFill>
                <a:effectLst/>
                <a:latin typeface="din_trregular"/>
              </a:rPr>
              <a:t>Tüm süreçlerde şeffaf, hesap verilebilir ve mevzuata uygun bir anlayışı hâkim kılmayı, taahhüt eder.</a:t>
            </a:r>
            <a:endParaRPr kumimoji="0" lang="tr-TR" altLang="tr-TR" sz="4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3690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9"/>
          <p:cNvPicPr>
            <a:picLocks noChangeAspect="1"/>
          </p:cNvPicPr>
          <p:nvPr/>
        </p:nvPicPr>
        <p:blipFill>
          <a:blip r:embed="rId2"/>
          <a:stretch>
            <a:fillRect/>
          </a:stretch>
        </p:blipFill>
        <p:spPr>
          <a:xfrm>
            <a:off x="0" y="-1"/>
            <a:ext cx="12192000" cy="10287001"/>
          </a:xfrm>
          <a:prstGeom prst="rect">
            <a:avLst/>
          </a:prstGeom>
        </p:spPr>
      </p:pic>
      <p:sp>
        <p:nvSpPr>
          <p:cNvPr id="2" name="TextBox 39"/>
          <p:cNvSpPr txBox="1"/>
          <p:nvPr/>
        </p:nvSpPr>
        <p:spPr>
          <a:xfrm>
            <a:off x="1371600" y="695386"/>
            <a:ext cx="7558087" cy="738664"/>
          </a:xfrm>
          <a:prstGeom prst="rect">
            <a:avLst/>
          </a:prstGeom>
          <a:noFill/>
        </p:spPr>
        <p:txBody>
          <a:bodyPr wrap="square" lIns="0" tIns="0" rIns="0" bIns="0" rtlCol="0">
            <a:spAutoFit/>
          </a:bodyPr>
          <a:lstStyle/>
          <a:p>
            <a:endParaRPr lang="tr-TR" sz="2400" dirty="0"/>
          </a:p>
          <a:p>
            <a:r>
              <a:rPr lang="tr-TR" sz="2400" dirty="0"/>
              <a:t>        </a:t>
            </a:r>
            <a:r>
              <a:rPr lang="tr-TR" sz="2400" b="1" dirty="0"/>
              <a:t>İNSAN KAYNAKLARI    ( İdari Personeller ) </a:t>
            </a:r>
            <a:endParaRPr lang="en-US" altLang="zh-CN" sz="2400" b="1" dirty="0">
              <a:solidFill>
                <a:srgbClr val="000000"/>
              </a:solidFill>
              <a:latin typeface="Calibri"/>
              <a:ea typeface="Calibri"/>
            </a:endParaRPr>
          </a:p>
        </p:txBody>
      </p:sp>
      <p:graphicFrame>
        <p:nvGraphicFramePr>
          <p:cNvPr id="6" name="5 Tablo"/>
          <p:cNvGraphicFramePr>
            <a:graphicFrameLocks noGrp="1"/>
          </p:cNvGraphicFramePr>
          <p:nvPr>
            <p:extLst>
              <p:ext uri="{D42A27DB-BD31-4B8C-83A1-F6EECF244321}">
                <p14:modId xmlns:p14="http://schemas.microsoft.com/office/powerpoint/2010/main" val="3471760242"/>
              </p:ext>
            </p:extLst>
          </p:nvPr>
        </p:nvGraphicFramePr>
        <p:xfrm>
          <a:off x="929391" y="1960553"/>
          <a:ext cx="10500608" cy="5547151"/>
        </p:xfrm>
        <a:graphic>
          <a:graphicData uri="http://schemas.openxmlformats.org/drawingml/2006/table">
            <a:tbl>
              <a:tblPr firstRow="1" bandRow="1">
                <a:tableStyleId>{5C22544A-7EE6-4342-B048-85BDC9FD1C3A}</a:tableStyleId>
              </a:tblPr>
              <a:tblGrid>
                <a:gridCol w="2551610">
                  <a:extLst>
                    <a:ext uri="{9D8B030D-6E8A-4147-A177-3AD203B41FA5}">
                      <a16:colId xmlns:a16="http://schemas.microsoft.com/office/drawing/2014/main" val="20000"/>
                    </a:ext>
                  </a:extLst>
                </a:gridCol>
                <a:gridCol w="3140435">
                  <a:extLst>
                    <a:ext uri="{9D8B030D-6E8A-4147-A177-3AD203B41FA5}">
                      <a16:colId xmlns:a16="http://schemas.microsoft.com/office/drawing/2014/main" val="20002"/>
                    </a:ext>
                  </a:extLst>
                </a:gridCol>
                <a:gridCol w="4808563">
                  <a:extLst>
                    <a:ext uri="{9D8B030D-6E8A-4147-A177-3AD203B41FA5}">
                      <a16:colId xmlns:a16="http://schemas.microsoft.com/office/drawing/2014/main" val="20003"/>
                    </a:ext>
                  </a:extLst>
                </a:gridCol>
              </a:tblGrid>
              <a:tr h="958082">
                <a:tc>
                  <a:txBody>
                    <a:bodyPr/>
                    <a:lstStyle/>
                    <a:p>
                      <a:pPr algn="ctr">
                        <a:lnSpc>
                          <a:spcPct val="115000"/>
                        </a:lnSpc>
                        <a:spcAft>
                          <a:spcPts val="0"/>
                        </a:spcAft>
                        <a:tabLst>
                          <a:tab pos="1524000" algn="l"/>
                        </a:tabLst>
                      </a:pPr>
                      <a:r>
                        <a:rPr lang="tr-TR" sz="1600" b="1" dirty="0">
                          <a:latin typeface="Times New Roman" panose="02020603050405020304" pitchFamily="18" charset="0"/>
                          <a:ea typeface="Calibri"/>
                          <a:cs typeface="Times New Roman" panose="02020603050405020304" pitchFamily="18" charset="0"/>
                        </a:rPr>
                        <a:t>Adı Soyadı</a:t>
                      </a:r>
                      <a:endParaRPr lang="tr-TR" sz="1600" dirty="0">
                        <a:latin typeface="Times New Roman" panose="02020603050405020304" pitchFamily="18" charset="0"/>
                        <a:ea typeface="Calibri"/>
                        <a:cs typeface="Times New Roman" panose="02020603050405020304" pitchFamily="18" charset="0"/>
                      </a:endParaRPr>
                    </a:p>
                  </a:txBody>
                  <a:tcPr marL="68580" marR="68580" marT="0" marB="0" anchor="ctr"/>
                </a:tc>
                <a:tc>
                  <a:txBody>
                    <a:bodyPr/>
                    <a:lstStyle/>
                    <a:p>
                      <a:pPr algn="ctr">
                        <a:lnSpc>
                          <a:spcPct val="115000"/>
                        </a:lnSpc>
                        <a:spcAft>
                          <a:spcPts val="0"/>
                        </a:spcAft>
                        <a:tabLst>
                          <a:tab pos="1524000" algn="l"/>
                        </a:tabLst>
                      </a:pPr>
                      <a:r>
                        <a:rPr lang="tr-TR" sz="1600" b="1" dirty="0">
                          <a:latin typeface="Times New Roman" panose="02020603050405020304" pitchFamily="18" charset="0"/>
                          <a:ea typeface="Calibri"/>
                          <a:cs typeface="Times New Roman" panose="02020603050405020304" pitchFamily="18" charset="0"/>
                        </a:rPr>
                        <a:t>Kadrosunun Bulunduğu Birim</a:t>
                      </a:r>
                      <a:endParaRPr lang="tr-TR" sz="1600" dirty="0">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ctr">
                        <a:lnSpc>
                          <a:spcPct val="115000"/>
                        </a:lnSpc>
                        <a:spcAft>
                          <a:spcPts val="0"/>
                        </a:spcAft>
                        <a:tabLst>
                          <a:tab pos="1524000" algn="l"/>
                        </a:tabLst>
                      </a:pPr>
                      <a:r>
                        <a:rPr lang="tr-TR" sz="1600" b="1" dirty="0">
                          <a:latin typeface="Times New Roman" panose="02020603050405020304" pitchFamily="18" charset="0"/>
                          <a:ea typeface="Calibri"/>
                          <a:cs typeface="Times New Roman" panose="02020603050405020304" pitchFamily="18" charset="0"/>
                        </a:rPr>
                        <a:t>Görevi</a:t>
                      </a:r>
                      <a:endParaRPr lang="tr-TR" sz="1600" dirty="0">
                        <a:latin typeface="Times New Roman" panose="02020603050405020304" pitchFamily="18" charset="0"/>
                        <a:ea typeface="Calibri"/>
                        <a:cs typeface="Times New Roman" panose="02020603050405020304" pitchFamily="18" charset="0"/>
                      </a:endParaRPr>
                    </a:p>
                  </a:txBody>
                  <a:tcPr marL="68580" marR="68580" marT="0" marB="0" anchor="ctr"/>
                </a:tc>
                <a:extLst>
                  <a:ext uri="{0D108BD9-81ED-4DB2-BD59-A6C34878D82A}">
                    <a16:rowId xmlns:a16="http://schemas.microsoft.com/office/drawing/2014/main" val="10000"/>
                  </a:ext>
                </a:extLst>
              </a:tr>
              <a:tr h="2225287">
                <a:tc>
                  <a:txBody>
                    <a:bodyPr/>
                    <a:lstStyle/>
                    <a:p>
                      <a:pPr algn="ctr">
                        <a:lnSpc>
                          <a:spcPct val="115000"/>
                        </a:lnSpc>
                        <a:spcAft>
                          <a:spcPts val="0"/>
                        </a:spcAft>
                        <a:tabLst>
                          <a:tab pos="1524000" algn="l"/>
                        </a:tabLst>
                      </a:pPr>
                      <a:endParaRPr lang="tr-TR" sz="16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6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6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600" dirty="0" smtClean="0">
                          <a:latin typeface="Times New Roman" panose="02020603050405020304" pitchFamily="18" charset="0"/>
                          <a:ea typeface="Calibri"/>
                          <a:cs typeface="Times New Roman" panose="02020603050405020304" pitchFamily="18" charset="0"/>
                        </a:rPr>
                        <a:t>Ali </a:t>
                      </a:r>
                      <a:r>
                        <a:rPr lang="tr-TR" sz="1600" dirty="0" smtClean="0">
                          <a:latin typeface="Times New Roman" panose="02020603050405020304" pitchFamily="18" charset="0"/>
                          <a:ea typeface="Calibri"/>
                          <a:cs typeface="Times New Roman" panose="02020603050405020304" pitchFamily="18" charset="0"/>
                        </a:rPr>
                        <a:t>Özdemir</a:t>
                      </a:r>
                      <a:endParaRPr lang="tr-TR" sz="1600" dirty="0">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ctr">
                        <a:lnSpc>
                          <a:spcPct val="115000"/>
                        </a:lnSpc>
                        <a:spcAft>
                          <a:spcPts val="0"/>
                        </a:spcAft>
                        <a:tabLst>
                          <a:tab pos="1524000" algn="l"/>
                        </a:tabLst>
                      </a:pPr>
                      <a:endParaRPr lang="tr-TR" sz="16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6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600" dirty="0" smtClean="0">
                          <a:latin typeface="Times New Roman" panose="02020603050405020304" pitchFamily="18" charset="0"/>
                          <a:ea typeface="Calibri"/>
                          <a:cs typeface="Times New Roman" panose="02020603050405020304" pitchFamily="18" charset="0"/>
                        </a:rPr>
                        <a:t> </a:t>
                      </a:r>
                      <a:r>
                        <a:rPr lang="tr-TR" sz="1600" dirty="0" smtClean="0">
                          <a:latin typeface="Times New Roman" panose="02020603050405020304" pitchFamily="18" charset="0"/>
                          <a:ea typeface="Calibri"/>
                          <a:cs typeface="Times New Roman" panose="02020603050405020304" pitchFamily="18" charset="0"/>
                        </a:rPr>
                        <a:t>KÜSİMER</a:t>
                      </a:r>
                      <a:endParaRPr lang="tr-TR" sz="1600" dirty="0">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ctr">
                        <a:lnSpc>
                          <a:spcPct val="115000"/>
                        </a:lnSpc>
                        <a:spcAft>
                          <a:spcPts val="0"/>
                        </a:spcAft>
                        <a:tabLst>
                          <a:tab pos="1524000" algn="l"/>
                        </a:tabLst>
                      </a:pPr>
                      <a:endParaRPr lang="tr-TR" sz="16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6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600" dirty="0" smtClean="0">
                          <a:latin typeface="Times New Roman" panose="02020603050405020304" pitchFamily="18" charset="0"/>
                          <a:ea typeface="Calibri"/>
                          <a:cs typeface="Times New Roman" panose="02020603050405020304" pitchFamily="18" charset="0"/>
                        </a:rPr>
                        <a:t>Bilgisayar işletmeni </a:t>
                      </a:r>
                      <a:endParaRPr lang="tr-TR" sz="1600" dirty="0">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2363782">
                <a:tc>
                  <a:txBody>
                    <a:bodyPr/>
                    <a:lstStyle/>
                    <a:p>
                      <a:pPr marL="0" marR="0" indent="0" algn="ctr" defTabSz="685800" rtl="0" eaLnBrk="1" fontAlgn="auto" latinLnBrk="0" hangingPunct="1">
                        <a:lnSpc>
                          <a:spcPct val="115000"/>
                        </a:lnSpc>
                        <a:spcBef>
                          <a:spcPts val="0"/>
                        </a:spcBef>
                        <a:spcAft>
                          <a:spcPts val="0"/>
                        </a:spcAft>
                        <a:buClrTx/>
                        <a:buSzTx/>
                        <a:buFontTx/>
                        <a:buNone/>
                        <a:tabLst>
                          <a:tab pos="1524000" algn="l"/>
                        </a:tabLst>
                        <a:defRPr/>
                      </a:pPr>
                      <a:r>
                        <a:rPr lang="tr-TR" sz="1600" dirty="0">
                          <a:latin typeface="Times New Roman" panose="02020603050405020304" pitchFamily="18" charset="0"/>
                          <a:ea typeface="Calibri"/>
                          <a:cs typeface="Times New Roman" panose="02020603050405020304" pitchFamily="18" charset="0"/>
                        </a:rPr>
                        <a:t/>
                      </a:r>
                      <a:br>
                        <a:rPr lang="tr-TR" sz="1600" dirty="0">
                          <a:latin typeface="Times New Roman" panose="02020603050405020304" pitchFamily="18" charset="0"/>
                          <a:ea typeface="Calibri"/>
                          <a:cs typeface="Times New Roman" panose="02020603050405020304" pitchFamily="18" charset="0"/>
                        </a:rPr>
                      </a:br>
                      <a:endParaRPr lang="tr-TR" sz="1600" dirty="0">
                        <a:latin typeface="Times New Roman" panose="02020603050405020304" pitchFamily="18" charset="0"/>
                        <a:ea typeface="Calibri"/>
                        <a:cs typeface="Times New Roman" panose="02020603050405020304" pitchFamily="18" charset="0"/>
                      </a:endParaRPr>
                    </a:p>
                    <a:p>
                      <a:pPr marL="0" marR="0" indent="0" algn="ctr" defTabSz="685800" rtl="0" eaLnBrk="1" fontAlgn="auto" latinLnBrk="0" hangingPunct="1">
                        <a:lnSpc>
                          <a:spcPct val="115000"/>
                        </a:lnSpc>
                        <a:spcBef>
                          <a:spcPts val="0"/>
                        </a:spcBef>
                        <a:spcAft>
                          <a:spcPts val="0"/>
                        </a:spcAft>
                        <a:buClrTx/>
                        <a:buSzTx/>
                        <a:buFontTx/>
                        <a:buNone/>
                        <a:tabLst>
                          <a:tab pos="1524000" algn="l"/>
                        </a:tabLst>
                        <a:defRPr/>
                      </a:pPr>
                      <a:r>
                        <a:rPr lang="tr-TR" sz="1600" dirty="0" smtClean="0">
                          <a:latin typeface="Times New Roman" panose="02020603050405020304" pitchFamily="18" charset="0"/>
                          <a:ea typeface="Calibri"/>
                          <a:cs typeface="Times New Roman" panose="02020603050405020304" pitchFamily="18" charset="0"/>
                        </a:rPr>
                        <a:t>Nizam </a:t>
                      </a:r>
                      <a:r>
                        <a:rPr lang="tr-TR" sz="1600" dirty="0" err="1" smtClean="0">
                          <a:latin typeface="Times New Roman" panose="02020603050405020304" pitchFamily="18" charset="0"/>
                          <a:ea typeface="Calibri"/>
                          <a:cs typeface="Times New Roman" panose="02020603050405020304" pitchFamily="18" charset="0"/>
                        </a:rPr>
                        <a:t>Daşcı</a:t>
                      </a:r>
                      <a:endParaRPr lang="tr-TR" sz="1600" dirty="0">
                        <a:latin typeface="Times New Roman" panose="02020603050405020304" pitchFamily="18" charset="0"/>
                        <a:ea typeface="Calibri"/>
                        <a:cs typeface="Times New Roman" panose="02020603050405020304" pitchFamily="18" charset="0"/>
                      </a:endParaRPr>
                    </a:p>
                    <a:p>
                      <a:pPr marL="0" marR="0" indent="0" algn="ctr" defTabSz="685800" rtl="0" eaLnBrk="1" fontAlgn="auto" latinLnBrk="0" hangingPunct="1">
                        <a:lnSpc>
                          <a:spcPct val="115000"/>
                        </a:lnSpc>
                        <a:spcBef>
                          <a:spcPts val="0"/>
                        </a:spcBef>
                        <a:spcAft>
                          <a:spcPts val="0"/>
                        </a:spcAft>
                        <a:buClrTx/>
                        <a:buSzTx/>
                        <a:buFontTx/>
                        <a:buNone/>
                        <a:tabLst>
                          <a:tab pos="1524000" algn="l"/>
                        </a:tabLst>
                        <a:defRPr/>
                      </a:pPr>
                      <a:endParaRPr lang="tr-TR" sz="1600" dirty="0">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ctr">
                        <a:lnSpc>
                          <a:spcPct val="115000"/>
                        </a:lnSpc>
                        <a:spcAft>
                          <a:spcPts val="0"/>
                        </a:spcAft>
                        <a:tabLst>
                          <a:tab pos="1524000" algn="l"/>
                        </a:tabLst>
                      </a:pPr>
                      <a:endParaRPr lang="tr-TR" sz="16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6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600" dirty="0" smtClean="0">
                          <a:latin typeface="Times New Roman" panose="02020603050405020304" pitchFamily="18" charset="0"/>
                          <a:ea typeface="Calibri"/>
                          <a:cs typeface="Times New Roman" panose="02020603050405020304" pitchFamily="18" charset="0"/>
                        </a:rPr>
                        <a:t> </a:t>
                      </a:r>
                      <a:r>
                        <a:rPr lang="tr-TR" sz="1600" dirty="0" smtClean="0">
                          <a:latin typeface="Times New Roman" panose="02020603050405020304" pitchFamily="18" charset="0"/>
                          <a:ea typeface="Calibri"/>
                          <a:cs typeface="Times New Roman" panose="02020603050405020304" pitchFamily="18" charset="0"/>
                        </a:rPr>
                        <a:t>KÜSİMER</a:t>
                      </a:r>
                      <a:endParaRPr lang="tr-TR" sz="1600" dirty="0">
                        <a:latin typeface="Times New Roman" panose="02020603050405020304" pitchFamily="18" charset="0"/>
                        <a:ea typeface="Calibri"/>
                        <a:cs typeface="Times New Roman" panose="02020603050405020304" pitchFamily="18" charset="0"/>
                      </a:endParaRPr>
                    </a:p>
                  </a:txBody>
                  <a:tcPr marL="68580" marR="68580" marT="0" marB="0"/>
                </a:tc>
                <a:tc>
                  <a:txBody>
                    <a:bodyPr/>
                    <a:lstStyle/>
                    <a:p>
                      <a:pPr algn="ctr">
                        <a:lnSpc>
                          <a:spcPct val="115000"/>
                        </a:lnSpc>
                        <a:spcAft>
                          <a:spcPts val="0"/>
                        </a:spcAft>
                        <a:tabLst>
                          <a:tab pos="1524000" algn="l"/>
                        </a:tabLst>
                      </a:pPr>
                      <a:endParaRPr lang="tr-TR" sz="16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endParaRPr lang="tr-TR" sz="1600" dirty="0">
                        <a:latin typeface="Times New Roman" panose="02020603050405020304" pitchFamily="18" charset="0"/>
                        <a:ea typeface="Calibri"/>
                        <a:cs typeface="Times New Roman" panose="02020603050405020304" pitchFamily="18" charset="0"/>
                      </a:endParaRPr>
                    </a:p>
                    <a:p>
                      <a:pPr algn="ctr">
                        <a:lnSpc>
                          <a:spcPct val="115000"/>
                        </a:lnSpc>
                        <a:spcAft>
                          <a:spcPts val="0"/>
                        </a:spcAft>
                        <a:tabLst>
                          <a:tab pos="1524000" algn="l"/>
                        </a:tabLst>
                      </a:pPr>
                      <a:r>
                        <a:rPr lang="tr-TR" sz="1600" dirty="0" smtClean="0">
                          <a:latin typeface="Times New Roman" panose="02020603050405020304" pitchFamily="18" charset="0"/>
                          <a:ea typeface="Calibri"/>
                          <a:cs typeface="Times New Roman" panose="02020603050405020304" pitchFamily="18" charset="0"/>
                        </a:rPr>
                        <a:t> </a:t>
                      </a:r>
                      <a:r>
                        <a:rPr lang="tr-TR" sz="1600" dirty="0" smtClean="0">
                          <a:latin typeface="Times New Roman" panose="02020603050405020304" pitchFamily="18" charset="0"/>
                          <a:ea typeface="Calibri"/>
                          <a:cs typeface="Times New Roman" panose="02020603050405020304" pitchFamily="18" charset="0"/>
                        </a:rPr>
                        <a:t>İşçi</a:t>
                      </a:r>
                      <a:endParaRPr lang="tr-TR" sz="1600" dirty="0">
                        <a:latin typeface="Times New Roman" panose="02020603050405020304" pitchFamily="18" charset="0"/>
                        <a:ea typeface="Calibri"/>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3"/>
          <p:cNvPicPr>
            <a:picLocks noChangeAspect="1"/>
          </p:cNvPicPr>
          <p:nvPr/>
        </p:nvPicPr>
        <p:blipFill>
          <a:blip r:embed="rId2"/>
          <a:stretch>
            <a:fillRect/>
          </a:stretch>
        </p:blipFill>
        <p:spPr>
          <a:xfrm>
            <a:off x="0" y="247949"/>
            <a:ext cx="12192000" cy="10071847"/>
          </a:xfrm>
          <a:prstGeom prst="rect">
            <a:avLst/>
          </a:prstGeom>
        </p:spPr>
      </p:pic>
      <p:sp>
        <p:nvSpPr>
          <p:cNvPr id="2" name="TextBox 33"/>
          <p:cNvSpPr txBox="1"/>
          <p:nvPr/>
        </p:nvSpPr>
        <p:spPr>
          <a:xfrm>
            <a:off x="1868284" y="695386"/>
            <a:ext cx="6889953" cy="1107996"/>
          </a:xfrm>
          <a:prstGeom prst="rect">
            <a:avLst/>
          </a:prstGeom>
          <a:noFill/>
        </p:spPr>
        <p:txBody>
          <a:bodyPr wrap="square" lIns="0" tIns="0" rIns="0" bIns="0" rtlCol="0">
            <a:spAutoFit/>
          </a:bodyPr>
          <a:lstStyle/>
          <a:p>
            <a:endParaRPr lang="tr-TR" altLang="zh-CN" sz="2400" b="1" dirty="0">
              <a:solidFill>
                <a:srgbClr val="000000"/>
              </a:solidFill>
              <a:latin typeface="Calibri"/>
              <a:ea typeface="Calibri"/>
            </a:endParaRPr>
          </a:p>
          <a:p>
            <a:endParaRPr lang="tr-TR" altLang="zh-CN" sz="2400" b="1" dirty="0">
              <a:solidFill>
                <a:srgbClr val="000000"/>
              </a:solidFill>
              <a:latin typeface="Calibri"/>
              <a:ea typeface="Calibri"/>
            </a:endParaRPr>
          </a:p>
          <a:p>
            <a:r>
              <a:rPr lang="tr-TR" altLang="zh-CN" sz="2400" b="1" dirty="0" smtClean="0">
                <a:solidFill>
                  <a:srgbClr val="000000"/>
                </a:solidFill>
                <a:latin typeface="Calibri"/>
                <a:ea typeface="Calibri"/>
              </a:rPr>
              <a:t>ÜRÜNLERİMİZ</a:t>
            </a:r>
            <a:endParaRPr lang="en-US" altLang="zh-CN" sz="2400" b="1" dirty="0">
              <a:solidFill>
                <a:srgbClr val="000000"/>
              </a:solidFill>
              <a:latin typeface="Calibri"/>
              <a:ea typeface="Calibri"/>
            </a:endParaRPr>
          </a:p>
        </p:txBody>
      </p:sp>
      <p:sp>
        <p:nvSpPr>
          <p:cNvPr id="6" name="5 Metin kutusu"/>
          <p:cNvSpPr txBox="1"/>
          <p:nvPr/>
        </p:nvSpPr>
        <p:spPr>
          <a:xfrm>
            <a:off x="1443038" y="1685925"/>
            <a:ext cx="184731" cy="369332"/>
          </a:xfrm>
          <a:prstGeom prst="rect">
            <a:avLst/>
          </a:prstGeom>
          <a:noFill/>
        </p:spPr>
        <p:txBody>
          <a:bodyPr wrap="none" rtlCol="0">
            <a:spAutoFit/>
          </a:bodyPr>
          <a:lstStyle/>
          <a:p>
            <a:endParaRPr lang="tr-TR"/>
          </a:p>
        </p:txBody>
      </p:sp>
      <p:sp>
        <p:nvSpPr>
          <p:cNvPr id="8" name="7 Metin kutusu"/>
          <p:cNvSpPr txBox="1"/>
          <p:nvPr/>
        </p:nvSpPr>
        <p:spPr>
          <a:xfrm>
            <a:off x="1868284" y="2689412"/>
            <a:ext cx="6415104" cy="369332"/>
          </a:xfrm>
          <a:prstGeom prst="rect">
            <a:avLst/>
          </a:prstGeom>
          <a:noFill/>
        </p:spPr>
        <p:txBody>
          <a:bodyPr wrap="square" rtlCol="0">
            <a:spAutoFit/>
          </a:bodyPr>
          <a:lstStyle/>
          <a:p>
            <a:endParaRPr lang="tr-TR" dirty="0"/>
          </a:p>
        </p:txBody>
      </p:sp>
      <p:sp>
        <p:nvSpPr>
          <p:cNvPr id="9" name="8 Metin kutusu"/>
          <p:cNvSpPr txBox="1"/>
          <p:nvPr/>
        </p:nvSpPr>
        <p:spPr>
          <a:xfrm>
            <a:off x="969115" y="3484667"/>
            <a:ext cx="8688290" cy="954107"/>
          </a:xfrm>
          <a:prstGeom prst="rect">
            <a:avLst/>
          </a:prstGeom>
          <a:noFill/>
        </p:spPr>
        <p:txBody>
          <a:bodyPr wrap="square" rtlCol="0">
            <a:spAutoFit/>
          </a:bodyPr>
          <a:lstStyle/>
          <a:p>
            <a:r>
              <a:rPr lang="tr-TR" sz="2800" dirty="0" smtClean="0">
                <a:solidFill>
                  <a:srgbClr val="333333"/>
                </a:solidFill>
                <a:latin typeface="Times New Roman" panose="02020603050405020304" pitchFamily="18" charset="0"/>
                <a:cs typeface="Times New Roman" panose="02020603050405020304" pitchFamily="18" charset="0"/>
              </a:rPr>
              <a:t>Merkezimiz bünyesinde üretilen ürünler </a:t>
            </a:r>
            <a:r>
              <a:rPr lang="tr-TR" sz="2800" dirty="0" err="1" smtClean="0">
                <a:solidFill>
                  <a:srgbClr val="333333"/>
                </a:solidFill>
                <a:latin typeface="Times New Roman" panose="02020603050405020304" pitchFamily="18" charset="0"/>
                <a:cs typeface="Times New Roman" panose="02020603050405020304" pitchFamily="18" charset="0"/>
              </a:rPr>
              <a:t>Lalehan</a:t>
            </a:r>
            <a:r>
              <a:rPr lang="tr-TR" sz="2800" dirty="0" smtClean="0">
                <a:solidFill>
                  <a:srgbClr val="333333"/>
                </a:solidFill>
                <a:latin typeface="Times New Roman" panose="02020603050405020304" pitchFamily="18" charset="0"/>
                <a:cs typeface="Times New Roman" panose="02020603050405020304" pitchFamily="18" charset="0"/>
              </a:rPr>
              <a:t> ve </a:t>
            </a:r>
            <a:r>
              <a:rPr lang="tr-TR" sz="2800" dirty="0" err="1" smtClean="0">
                <a:solidFill>
                  <a:srgbClr val="333333"/>
                </a:solidFill>
                <a:latin typeface="Times New Roman" panose="02020603050405020304" pitchFamily="18" charset="0"/>
                <a:cs typeface="Times New Roman" panose="02020603050405020304" pitchFamily="18" charset="0"/>
              </a:rPr>
              <a:t>Hesat</a:t>
            </a:r>
            <a:r>
              <a:rPr lang="tr-TR" sz="2800" dirty="0" smtClean="0">
                <a:solidFill>
                  <a:srgbClr val="333333"/>
                </a:solidFill>
                <a:latin typeface="Times New Roman" panose="02020603050405020304" pitchFamily="18" charset="0"/>
                <a:cs typeface="Times New Roman" panose="02020603050405020304" pitchFamily="18" charset="0"/>
              </a:rPr>
              <a:t> olmak üzere iki farklı marka şeklindedir.</a:t>
            </a:r>
            <a:endParaRPr lang="tr-TR" sz="2800" dirty="0">
              <a:latin typeface="Times New Roman" panose="02020603050405020304" pitchFamily="18" charset="0"/>
              <a:cs typeface="Times New Roman" panose="02020603050405020304" pitchFamily="18" charset="0"/>
            </a:endParaRPr>
          </a:p>
        </p:txBody>
      </p:sp>
      <p:sp>
        <p:nvSpPr>
          <p:cNvPr id="13" name="12 Metin kutusu"/>
          <p:cNvSpPr txBox="1"/>
          <p:nvPr/>
        </p:nvSpPr>
        <p:spPr>
          <a:xfrm>
            <a:off x="2487706" y="7463118"/>
            <a:ext cx="4800600" cy="369332"/>
          </a:xfrm>
          <a:prstGeom prst="rect">
            <a:avLst/>
          </a:prstGeom>
          <a:noFill/>
        </p:spPr>
        <p:txBody>
          <a:bodyPr wrap="square" rtlCol="0">
            <a:spAutoFit/>
          </a:bodyPr>
          <a:lstStyle/>
          <a:p>
            <a:endParaRPr lang="tr-T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9"/>
          <p:cNvPicPr>
            <a:picLocks noChangeAspect="1"/>
          </p:cNvPicPr>
          <p:nvPr/>
        </p:nvPicPr>
        <p:blipFill>
          <a:blip r:embed="rId2"/>
          <a:stretch>
            <a:fillRect/>
          </a:stretch>
        </p:blipFill>
        <p:spPr>
          <a:xfrm>
            <a:off x="0" y="-46495"/>
            <a:ext cx="12192000" cy="9558338"/>
          </a:xfrm>
          <a:prstGeom prst="rect">
            <a:avLst/>
          </a:prstGeom>
        </p:spPr>
      </p:pic>
      <p:sp>
        <p:nvSpPr>
          <p:cNvPr id="4" name="3 Dikdörtgen"/>
          <p:cNvSpPr/>
          <p:nvPr/>
        </p:nvSpPr>
        <p:spPr>
          <a:xfrm>
            <a:off x="1962350" y="973574"/>
            <a:ext cx="2743059" cy="461665"/>
          </a:xfrm>
          <a:prstGeom prst="rect">
            <a:avLst/>
          </a:prstGeom>
        </p:spPr>
        <p:txBody>
          <a:bodyPr wrap="none">
            <a:spAutoFit/>
          </a:bodyPr>
          <a:lstStyle/>
          <a:p>
            <a:r>
              <a:rPr lang="tr-TR" sz="2400" b="1" dirty="0" smtClean="0"/>
              <a:t>LALEHAN ÜRÜNLERİ</a:t>
            </a:r>
            <a:endParaRPr lang="tr-TR" sz="2400" dirty="0"/>
          </a:p>
        </p:txBody>
      </p:sp>
      <p:graphicFrame>
        <p:nvGraphicFramePr>
          <p:cNvPr id="3" name="Tablo 2"/>
          <p:cNvGraphicFramePr>
            <a:graphicFrameLocks noGrp="1"/>
          </p:cNvGraphicFramePr>
          <p:nvPr>
            <p:extLst>
              <p:ext uri="{D42A27DB-BD31-4B8C-83A1-F6EECF244321}">
                <p14:modId xmlns:p14="http://schemas.microsoft.com/office/powerpoint/2010/main" val="2354069448"/>
              </p:ext>
            </p:extLst>
          </p:nvPr>
        </p:nvGraphicFramePr>
        <p:xfrm>
          <a:off x="2887579" y="1596232"/>
          <a:ext cx="7363326" cy="6849929"/>
        </p:xfrm>
        <a:graphic>
          <a:graphicData uri="http://schemas.openxmlformats.org/drawingml/2006/table">
            <a:tbl>
              <a:tblPr firstRow="1" firstCol="1" bandRow="1"/>
              <a:tblGrid>
                <a:gridCol w="7363326">
                  <a:extLst>
                    <a:ext uri="{9D8B030D-6E8A-4147-A177-3AD203B41FA5}">
                      <a16:colId xmlns:a16="http://schemas.microsoft.com/office/drawing/2014/main" val="413894920"/>
                    </a:ext>
                  </a:extLst>
                </a:gridCol>
              </a:tblGrid>
              <a:tr h="402937">
                <a:tc>
                  <a:txBody>
                    <a:bodyPr/>
                    <a:lstStyle/>
                    <a:p>
                      <a:pPr algn="ctr">
                        <a:lnSpc>
                          <a:spcPts val="2100"/>
                        </a:lnSpc>
                        <a:spcAft>
                          <a:spcPts val="0"/>
                        </a:spcAft>
                      </a:pPr>
                      <a:r>
                        <a:rPr lang="tr-TR" sz="1800" b="1">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Ürün Listesi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55845040"/>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Bulaşık deterjanı</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88982771"/>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Sıvı sabun</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83402661"/>
                  </a:ext>
                </a:extLst>
              </a:tr>
              <a:tr h="402937">
                <a:tc>
                  <a:txBody>
                    <a:bodyPr/>
                    <a:lstStyle/>
                    <a:p>
                      <a:pPr algn="ctr">
                        <a:lnSpc>
                          <a:spcPts val="2100"/>
                        </a:lnSpc>
                        <a:spcAft>
                          <a:spcPts val="0"/>
                        </a:spcAft>
                      </a:pPr>
                      <a:r>
                        <a:rPr lang="tr-TR" sz="18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Köpük el sabunu</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21411877"/>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Yüzey temizleyici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94467678"/>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Çamaşır suyu</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414211986"/>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Yoğun çamaşır suyu</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81460831"/>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Aspirin</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090562970"/>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Yağ çözücü</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8272763"/>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Kireç çözücü</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90282737"/>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Camsil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65874393"/>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Kolonya limon, 80°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14516678"/>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Fıstık kolonyası, 70°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84224292"/>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Bıttım sabun</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0386204"/>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Saç şampuanı bıttımlı</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684526843"/>
                  </a:ext>
                </a:extLst>
              </a:tr>
              <a:tr h="402937">
                <a:tc>
                  <a:txBody>
                    <a:bodyPr/>
                    <a:lstStyle/>
                    <a:p>
                      <a:pPr algn="ctr">
                        <a:lnSpc>
                          <a:spcPts val="2100"/>
                        </a:lnSpc>
                        <a:spcAft>
                          <a:spcPts val="0"/>
                        </a:spcAft>
                      </a:pPr>
                      <a:r>
                        <a:rPr lang="tr-TR" sz="1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Antifirizli cam suyu</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75050621"/>
                  </a:ext>
                </a:extLst>
              </a:tr>
              <a:tr h="402937">
                <a:tc>
                  <a:txBody>
                    <a:bodyPr/>
                    <a:lstStyle/>
                    <a:p>
                      <a:pPr algn="ctr">
                        <a:lnSpc>
                          <a:spcPts val="2100"/>
                        </a:lnSpc>
                        <a:spcAft>
                          <a:spcPts val="0"/>
                        </a:spcAft>
                      </a:pPr>
                      <a:r>
                        <a:rPr lang="tr-TR" sz="18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Lastik parlatıcı</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460" marR="684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3681525"/>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9"/>
          <p:cNvPicPr>
            <a:picLocks noChangeAspect="1"/>
          </p:cNvPicPr>
          <p:nvPr/>
        </p:nvPicPr>
        <p:blipFill>
          <a:blip r:embed="rId2"/>
          <a:stretch>
            <a:fillRect/>
          </a:stretch>
        </p:blipFill>
        <p:spPr>
          <a:xfrm>
            <a:off x="0" y="112765"/>
            <a:ext cx="12192000" cy="10213649"/>
          </a:xfrm>
          <a:prstGeom prst="rect">
            <a:avLst/>
          </a:prstGeom>
        </p:spPr>
      </p:pic>
      <p:sp>
        <p:nvSpPr>
          <p:cNvPr id="2" name="TextBox 39"/>
          <p:cNvSpPr txBox="1"/>
          <p:nvPr/>
        </p:nvSpPr>
        <p:spPr>
          <a:xfrm>
            <a:off x="1371600" y="695386"/>
            <a:ext cx="7558087" cy="369332"/>
          </a:xfrm>
          <a:prstGeom prst="rect">
            <a:avLst/>
          </a:prstGeom>
          <a:noFill/>
        </p:spPr>
        <p:txBody>
          <a:bodyPr wrap="square" lIns="0" tIns="0" rIns="0" bIns="0" rtlCol="0">
            <a:spAutoFit/>
          </a:bodyPr>
          <a:lstStyle/>
          <a:p>
            <a:r>
              <a:rPr lang="tr-TR" sz="2400" b="1" dirty="0"/>
              <a:t> </a:t>
            </a:r>
            <a:endParaRPr lang="en-US" altLang="zh-CN" sz="2400" b="1" dirty="0">
              <a:solidFill>
                <a:srgbClr val="000000"/>
              </a:solidFill>
              <a:latin typeface="Calibri"/>
              <a:ea typeface="Calibri"/>
            </a:endParaRPr>
          </a:p>
        </p:txBody>
      </p:sp>
      <p:sp>
        <p:nvSpPr>
          <p:cNvPr id="5" name="4 Metin kutusu"/>
          <p:cNvSpPr txBox="1"/>
          <p:nvPr/>
        </p:nvSpPr>
        <p:spPr>
          <a:xfrm>
            <a:off x="1371600" y="2357438"/>
            <a:ext cx="6472238" cy="369332"/>
          </a:xfrm>
          <a:prstGeom prst="rect">
            <a:avLst/>
          </a:prstGeom>
          <a:noFill/>
        </p:spPr>
        <p:txBody>
          <a:bodyPr wrap="square" rtlCol="0">
            <a:spAutoFit/>
          </a:bodyPr>
          <a:lstStyle/>
          <a:p>
            <a:endParaRPr lang="tr-TR" dirty="0"/>
          </a:p>
        </p:txBody>
      </p:sp>
      <p:sp>
        <p:nvSpPr>
          <p:cNvPr id="8" name="7 Dikdörtgen"/>
          <p:cNvSpPr/>
          <p:nvPr/>
        </p:nvSpPr>
        <p:spPr>
          <a:xfrm>
            <a:off x="1900239" y="1093573"/>
            <a:ext cx="6719914" cy="461665"/>
          </a:xfrm>
          <a:prstGeom prst="rect">
            <a:avLst/>
          </a:prstGeom>
        </p:spPr>
        <p:txBody>
          <a:bodyPr wrap="square">
            <a:spAutoFit/>
          </a:bodyPr>
          <a:lstStyle/>
          <a:p>
            <a:r>
              <a:rPr lang="tr-TR" sz="2400" b="1" dirty="0" smtClean="0"/>
              <a:t>HESTA ÜRÜNLERİ</a:t>
            </a:r>
            <a:endParaRPr lang="tr-TR" sz="2400" dirty="0"/>
          </a:p>
        </p:txBody>
      </p:sp>
      <p:graphicFrame>
        <p:nvGraphicFramePr>
          <p:cNvPr id="3" name="Tablo 2"/>
          <p:cNvGraphicFramePr>
            <a:graphicFrameLocks noGrp="1"/>
          </p:cNvGraphicFramePr>
          <p:nvPr>
            <p:extLst>
              <p:ext uri="{D42A27DB-BD31-4B8C-83A1-F6EECF244321}">
                <p14:modId xmlns:p14="http://schemas.microsoft.com/office/powerpoint/2010/main" val="661800793"/>
              </p:ext>
            </p:extLst>
          </p:nvPr>
        </p:nvGraphicFramePr>
        <p:xfrm>
          <a:off x="3013593" y="1600198"/>
          <a:ext cx="5916093" cy="6918156"/>
        </p:xfrm>
        <a:graphic>
          <a:graphicData uri="http://schemas.openxmlformats.org/drawingml/2006/table">
            <a:tbl>
              <a:tblPr firstRow="1" firstCol="1" bandRow="1"/>
              <a:tblGrid>
                <a:gridCol w="5916093">
                  <a:extLst>
                    <a:ext uri="{9D8B030D-6E8A-4147-A177-3AD203B41FA5}">
                      <a16:colId xmlns:a16="http://schemas.microsoft.com/office/drawing/2014/main" val="2610510113"/>
                    </a:ext>
                  </a:extLst>
                </a:gridCol>
              </a:tblGrid>
              <a:tr h="576513">
                <a:tc>
                  <a:txBody>
                    <a:bodyPr/>
                    <a:lstStyle/>
                    <a:p>
                      <a:pPr algn="l">
                        <a:lnSpc>
                          <a:spcPct val="107000"/>
                        </a:lnSpc>
                        <a:spcAft>
                          <a:spcPts val="0"/>
                        </a:spcAft>
                      </a:pPr>
                      <a:r>
                        <a:rPr lang="tr-TR" sz="2300" b="1">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Ürün Listesi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6094" marR="660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2915197"/>
                  </a:ext>
                </a:extLst>
              </a:tr>
              <a:tr h="576513">
                <a:tc>
                  <a:txBody>
                    <a:bodyPr/>
                    <a:lstStyle/>
                    <a:p>
                      <a:pPr algn="l">
                        <a:lnSpc>
                          <a:spcPct val="107000"/>
                        </a:lnSpc>
                        <a:spcAft>
                          <a:spcPts val="0"/>
                        </a:spcAft>
                      </a:pPr>
                      <a:r>
                        <a:rPr lang="tr-TR" sz="23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Bulaşık deterjanı</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6094" marR="660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10172473"/>
                  </a:ext>
                </a:extLst>
              </a:tr>
              <a:tr h="576513">
                <a:tc>
                  <a:txBody>
                    <a:bodyPr/>
                    <a:lstStyle/>
                    <a:p>
                      <a:pPr algn="l">
                        <a:lnSpc>
                          <a:spcPct val="107000"/>
                        </a:lnSpc>
                        <a:spcAft>
                          <a:spcPts val="0"/>
                        </a:spcAft>
                      </a:pPr>
                      <a:r>
                        <a:rPr lang="tr-TR" sz="23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Sıvı sabun</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6094" marR="660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77914511"/>
                  </a:ext>
                </a:extLst>
              </a:tr>
              <a:tr h="576513">
                <a:tc>
                  <a:txBody>
                    <a:bodyPr/>
                    <a:lstStyle/>
                    <a:p>
                      <a:pPr algn="l">
                        <a:lnSpc>
                          <a:spcPct val="107000"/>
                        </a:lnSpc>
                        <a:spcAft>
                          <a:spcPts val="0"/>
                        </a:spcAft>
                      </a:pPr>
                      <a:r>
                        <a:rPr lang="tr-TR" sz="23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Köpük el sabunu</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6094" marR="660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33632069"/>
                  </a:ext>
                </a:extLst>
              </a:tr>
              <a:tr h="576513">
                <a:tc>
                  <a:txBody>
                    <a:bodyPr/>
                    <a:lstStyle/>
                    <a:p>
                      <a:pPr algn="l">
                        <a:lnSpc>
                          <a:spcPct val="107000"/>
                        </a:lnSpc>
                        <a:spcAft>
                          <a:spcPts val="0"/>
                        </a:spcAft>
                      </a:pPr>
                      <a:r>
                        <a:rPr lang="tr-TR" sz="23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Yüzey temizleyici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6094" marR="660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09977682"/>
                  </a:ext>
                </a:extLst>
              </a:tr>
              <a:tr h="576513">
                <a:tc>
                  <a:txBody>
                    <a:bodyPr/>
                    <a:lstStyle/>
                    <a:p>
                      <a:pPr algn="l">
                        <a:lnSpc>
                          <a:spcPct val="107000"/>
                        </a:lnSpc>
                        <a:spcAft>
                          <a:spcPts val="0"/>
                        </a:spcAft>
                      </a:pPr>
                      <a:r>
                        <a:rPr lang="tr-TR" sz="23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Çamaşır suyu</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6094" marR="660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29836723"/>
                  </a:ext>
                </a:extLst>
              </a:tr>
              <a:tr h="576513">
                <a:tc>
                  <a:txBody>
                    <a:bodyPr/>
                    <a:lstStyle/>
                    <a:p>
                      <a:pPr algn="l">
                        <a:lnSpc>
                          <a:spcPct val="107000"/>
                        </a:lnSpc>
                        <a:spcAft>
                          <a:spcPts val="0"/>
                        </a:spcAft>
                      </a:pPr>
                      <a:r>
                        <a:rPr lang="tr-TR" sz="23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Yoğun çamaşır suyu</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6094" marR="660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33934228"/>
                  </a:ext>
                </a:extLst>
              </a:tr>
              <a:tr h="576513">
                <a:tc>
                  <a:txBody>
                    <a:bodyPr/>
                    <a:lstStyle/>
                    <a:p>
                      <a:pPr algn="l">
                        <a:lnSpc>
                          <a:spcPct val="107000"/>
                        </a:lnSpc>
                        <a:spcAft>
                          <a:spcPts val="0"/>
                        </a:spcAft>
                      </a:pPr>
                      <a:r>
                        <a:rPr lang="tr-TR" sz="23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Aspirin</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6094" marR="660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48904369"/>
                  </a:ext>
                </a:extLst>
              </a:tr>
              <a:tr h="576513">
                <a:tc>
                  <a:txBody>
                    <a:bodyPr/>
                    <a:lstStyle/>
                    <a:p>
                      <a:pPr algn="l">
                        <a:lnSpc>
                          <a:spcPct val="107000"/>
                        </a:lnSpc>
                        <a:spcAft>
                          <a:spcPts val="0"/>
                        </a:spcAft>
                      </a:pPr>
                      <a:r>
                        <a:rPr lang="tr-TR" sz="23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Yağ çözücü</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6094" marR="660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35540026"/>
                  </a:ext>
                </a:extLst>
              </a:tr>
              <a:tr h="576513">
                <a:tc>
                  <a:txBody>
                    <a:bodyPr/>
                    <a:lstStyle/>
                    <a:p>
                      <a:pPr algn="l">
                        <a:lnSpc>
                          <a:spcPct val="107000"/>
                        </a:lnSpc>
                        <a:spcAft>
                          <a:spcPts val="0"/>
                        </a:spcAft>
                      </a:pPr>
                      <a:r>
                        <a:rPr lang="tr-TR" sz="23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Kireç çözücü</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6094" marR="660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482555227"/>
                  </a:ext>
                </a:extLst>
              </a:tr>
              <a:tr h="576513">
                <a:tc>
                  <a:txBody>
                    <a:bodyPr/>
                    <a:lstStyle/>
                    <a:p>
                      <a:pPr algn="l">
                        <a:lnSpc>
                          <a:spcPct val="107000"/>
                        </a:lnSpc>
                        <a:spcAft>
                          <a:spcPts val="0"/>
                        </a:spcAft>
                      </a:pPr>
                      <a:r>
                        <a:rPr lang="tr-TR" sz="23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Camsil</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6094" marR="660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82953898"/>
                  </a:ext>
                </a:extLst>
              </a:tr>
              <a:tr h="576513">
                <a:tc>
                  <a:txBody>
                    <a:bodyPr/>
                    <a:lstStyle/>
                    <a:p>
                      <a:pPr algn="l">
                        <a:lnSpc>
                          <a:spcPct val="107000"/>
                        </a:lnSpc>
                        <a:spcAft>
                          <a:spcPts val="0"/>
                        </a:spcAft>
                      </a:pPr>
                      <a:r>
                        <a:rPr lang="tr-TR" sz="230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Saç şampuanı</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6094" marR="660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37317227"/>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9"/>
          <p:cNvPicPr>
            <a:picLocks noChangeAspect="1"/>
          </p:cNvPicPr>
          <p:nvPr/>
        </p:nvPicPr>
        <p:blipFill>
          <a:blip r:embed="rId2"/>
          <a:stretch>
            <a:fillRect/>
          </a:stretch>
        </p:blipFill>
        <p:spPr>
          <a:xfrm>
            <a:off x="0" y="0"/>
            <a:ext cx="12192000" cy="9829800"/>
          </a:xfrm>
          <a:prstGeom prst="rect">
            <a:avLst/>
          </a:prstGeom>
        </p:spPr>
      </p:pic>
      <p:sp>
        <p:nvSpPr>
          <p:cNvPr id="3" name="Dikdörtgen 2"/>
          <p:cNvSpPr/>
          <p:nvPr/>
        </p:nvSpPr>
        <p:spPr>
          <a:xfrm>
            <a:off x="2398088" y="1021584"/>
            <a:ext cx="3025187" cy="523220"/>
          </a:xfrm>
          <a:prstGeom prst="rect">
            <a:avLst/>
          </a:prstGeom>
        </p:spPr>
        <p:txBody>
          <a:bodyPr wrap="none">
            <a:spAutoFit/>
          </a:bodyPr>
          <a:lstStyle/>
          <a:p>
            <a:r>
              <a:rPr lang="tr-TR" sz="2800" b="1" dirty="0">
                <a:solidFill>
                  <a:srgbClr val="333333"/>
                </a:solidFill>
                <a:latin typeface="Times New Roman" panose="02020603050405020304" pitchFamily="18" charset="0"/>
                <a:cs typeface="Times New Roman" panose="02020603050405020304" pitchFamily="18" charset="0"/>
              </a:rPr>
              <a:t>Faaliyet Raporları</a:t>
            </a:r>
            <a:endParaRPr lang="tr-TR" sz="2800" b="1" i="0" dirty="0">
              <a:solidFill>
                <a:srgbClr val="333333"/>
              </a:solidFill>
              <a:effectLst/>
              <a:latin typeface="Times New Roman" panose="02020603050405020304" pitchFamily="18" charset="0"/>
              <a:cs typeface="Times New Roman" panose="02020603050405020304" pitchFamily="18" charset="0"/>
            </a:endParaRPr>
          </a:p>
        </p:txBody>
      </p:sp>
      <p:sp>
        <p:nvSpPr>
          <p:cNvPr id="4" name="Dikdörtgen 3"/>
          <p:cNvSpPr/>
          <p:nvPr/>
        </p:nvSpPr>
        <p:spPr>
          <a:xfrm>
            <a:off x="890337" y="2117559"/>
            <a:ext cx="9962147" cy="6035819"/>
          </a:xfrm>
          <a:prstGeom prst="rect">
            <a:avLst/>
          </a:prstGeom>
        </p:spPr>
        <p:txBody>
          <a:bodyPr wrap="square">
            <a:spAutoFit/>
          </a:bodyPr>
          <a:lstStyle/>
          <a:p>
            <a:pPr algn="just">
              <a:lnSpc>
                <a:spcPct val="107000"/>
              </a:lnSpc>
              <a:spcAft>
                <a:spcPts val="800"/>
              </a:spcAft>
            </a:pPr>
            <a:r>
              <a:rPr lang="tr-TR" sz="20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1. Planlama</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tr-TR"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Yeni ürünün üretim sürecini planlamak:</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tr-TR" sz="20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Hedef Belirleme:</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Wingdings" panose="05000000000000000000" pitchFamily="2" charset="2"/>
              <a:buChar char=""/>
            </a:pPr>
            <a:r>
              <a:rPr lang="tr-TR"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Üretilecek ürünün özellikleri tanımlanır(örneğin, </a:t>
            </a:r>
            <a:r>
              <a:rPr lang="tr-TR" sz="2000"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antibakteriyel</a:t>
            </a:r>
            <a:r>
              <a:rPr lang="tr-TR"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kokulu, renksiz vb.).</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anose="05000000000000000000" pitchFamily="2" charset="2"/>
              <a:buChar char=""/>
            </a:pPr>
            <a:r>
              <a:rPr lang="tr-TR"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Ürün miktarı ve kalite hedefleri belirlenir.</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tr-TR" sz="20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Kaynak Planlama:</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Wingdings" panose="05000000000000000000" pitchFamily="2" charset="2"/>
              <a:buChar char=""/>
            </a:pPr>
            <a:r>
              <a:rPr lang="tr-TR"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Hammadde seçimi (su, sabun bazı, esans, renklendirici, koruyucu maddeler vb.).</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anose="05000000000000000000" pitchFamily="2" charset="2"/>
              <a:buChar char=""/>
            </a:pPr>
            <a:r>
              <a:rPr lang="tr-TR"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Üretim ekipmanı ve alan planlaması yapılır.</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tr-TR" sz="20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Süreç Tasarımı:</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Wingdings" panose="05000000000000000000" pitchFamily="2" charset="2"/>
              <a:buChar char=""/>
            </a:pPr>
            <a:r>
              <a:rPr lang="tr-TR"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Üretim aşamalarını belirlenir: Hammadde alımı, karıştırma, dolum, paketleme.</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anose="05000000000000000000" pitchFamily="2" charset="2"/>
              <a:buChar char=""/>
            </a:pPr>
            <a:r>
              <a:rPr lang="tr-TR"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Çevre ve iş güvenliği standartlarına uygun süreçler planlanır.</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tr-TR" sz="20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Risk Analizi:</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Wingdings" panose="05000000000000000000" pitchFamily="2" charset="2"/>
              <a:buChar char=""/>
            </a:pPr>
            <a:r>
              <a:rPr lang="tr-TR"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Potansiyel riskler analizi gerçekleştirilir(örneğin, hammadde temininde gecikme, karışım hataları, hijyen problemleri).</a:t>
            </a:r>
            <a:endParaRPr lang="tr-TR" sz="20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tr-TR" sz="2000" dirty="0">
                <a:latin typeface="Times New Roman" panose="02020603050405020304" pitchFamily="18" charset="0"/>
                <a:ea typeface="Calibri" panose="020F0502020204030204" pitchFamily="34" charset="0"/>
                <a:cs typeface="Times New Roman" panose="02020603050405020304" pitchFamily="18" charset="0"/>
              </a:rPr>
              <a:t> </a:t>
            </a:r>
            <a:endParaRPr lang="tr-TR"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9"/>
          <p:cNvPicPr>
            <a:picLocks noChangeAspect="1"/>
          </p:cNvPicPr>
          <p:nvPr/>
        </p:nvPicPr>
        <p:blipFill>
          <a:blip r:embed="rId2"/>
          <a:stretch>
            <a:fillRect/>
          </a:stretch>
        </p:blipFill>
        <p:spPr>
          <a:xfrm>
            <a:off x="0" y="0"/>
            <a:ext cx="12192000" cy="9829800"/>
          </a:xfrm>
          <a:prstGeom prst="rect">
            <a:avLst/>
          </a:prstGeom>
        </p:spPr>
      </p:pic>
      <p:sp>
        <p:nvSpPr>
          <p:cNvPr id="3" name="Dikdörtgen 2"/>
          <p:cNvSpPr/>
          <p:nvPr/>
        </p:nvSpPr>
        <p:spPr>
          <a:xfrm>
            <a:off x="770021" y="1491916"/>
            <a:ext cx="8373979" cy="5525936"/>
          </a:xfrm>
          <a:prstGeom prst="rect">
            <a:avLst/>
          </a:prstGeom>
        </p:spPr>
        <p:txBody>
          <a:bodyPr wrap="square">
            <a:spAutoFit/>
          </a:bodyPr>
          <a:lstStyle/>
          <a:p>
            <a:pPr>
              <a:lnSpc>
                <a:spcPct val="107000"/>
              </a:lnSpc>
              <a:spcAft>
                <a:spcPts val="800"/>
              </a:spcAft>
            </a:pPr>
            <a:r>
              <a:rPr lang="tr-TR" sz="2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2. Uygulama</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Planlanan süreci hayata geçirmek:</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tr-TR" sz="2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Üretim Süreci:</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Hammaddeler temin edilir ve kalite kontrolü gerçekleştirilir.</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Belirlenen </a:t>
            </a:r>
            <a:r>
              <a:rPr lang="tr-TR" sz="2400"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formülasyona</a:t>
            </a: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göre ürünün üretimine başlanır.</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tr-TR" sz="2400" b="1"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Operasyonel</a:t>
            </a:r>
            <a:r>
              <a:rPr lang="tr-TR" sz="2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İşlemler:</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Karışımın süre ve sıcaklık gibi kritik kontrol noktalarına uygunluğunu sağlanır.</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Dolum, paketleme ve istifleme işlemleri gerçekleştirilir.</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tr-TR" sz="2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Kayıt Tutma:</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Üretim süreçlerini, kullanılan malzeme miktarları ve süreç sürelerini kaydedilir.</a:t>
            </a:r>
            <a:endParaRPr lang="tr-TR"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9"/>
          <p:cNvPicPr>
            <a:picLocks noChangeAspect="1"/>
          </p:cNvPicPr>
          <p:nvPr/>
        </p:nvPicPr>
        <p:blipFill>
          <a:blip r:embed="rId2"/>
          <a:stretch>
            <a:fillRect/>
          </a:stretch>
        </p:blipFill>
        <p:spPr>
          <a:xfrm>
            <a:off x="0" y="-1"/>
            <a:ext cx="12192000" cy="9758363"/>
          </a:xfrm>
          <a:prstGeom prst="rect">
            <a:avLst/>
          </a:prstGeom>
        </p:spPr>
      </p:pic>
      <p:sp>
        <p:nvSpPr>
          <p:cNvPr id="2" name="Dikdörtgen 1"/>
          <p:cNvSpPr/>
          <p:nvPr/>
        </p:nvSpPr>
        <p:spPr>
          <a:xfrm>
            <a:off x="1227221" y="1949117"/>
            <a:ext cx="7916779" cy="6316281"/>
          </a:xfrm>
          <a:prstGeom prst="rect">
            <a:avLst/>
          </a:prstGeom>
        </p:spPr>
        <p:txBody>
          <a:bodyPr wrap="square">
            <a:spAutoFit/>
          </a:bodyPr>
          <a:lstStyle/>
          <a:p>
            <a:pPr>
              <a:lnSpc>
                <a:spcPct val="107000"/>
              </a:lnSpc>
              <a:spcAft>
                <a:spcPts val="800"/>
              </a:spcAft>
            </a:pPr>
            <a:r>
              <a:rPr lang="tr-TR" sz="2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3. Kontrol Et</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Üretim sürecini ve ürün kalitesini değerlendirmek:</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tr-TR" sz="2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Kalite Kontrol:</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Nihai üründen numune alarak kalite kontrol testleri yapılır (</a:t>
            </a:r>
            <a:r>
              <a:rPr lang="tr-TR" sz="2400" dirty="0" err="1">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pH</a:t>
            </a: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seviyesi, viskozite, renk, koku testi vb.).</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Ürünün yasal ve müşteri gereksinimlerini karşılayıp karşılamadığını kontrol edilir.</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tr-TR" sz="2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Süreç İzleme:</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Üretim süreci sırasında planlanan aşamalara uygunluk sağlanmış mı?</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Hatalı ürün oranı analiz edilir ve bu oranlar kayıt altına alınır.</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tr-TR" sz="2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Raporlama:</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Üretim ve kalite kontrol sonuçları raporlanır.</a:t>
            </a:r>
            <a:endParaRPr lang="tr-TR"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39"/>
          <p:cNvPicPr>
            <a:picLocks noChangeAspect="1"/>
          </p:cNvPicPr>
          <p:nvPr/>
        </p:nvPicPr>
        <p:blipFill>
          <a:blip r:embed="rId2"/>
          <a:stretch>
            <a:fillRect/>
          </a:stretch>
        </p:blipFill>
        <p:spPr>
          <a:xfrm>
            <a:off x="0" y="-1"/>
            <a:ext cx="12192000" cy="9758363"/>
          </a:xfrm>
          <a:prstGeom prst="rect">
            <a:avLst/>
          </a:prstGeom>
        </p:spPr>
      </p:pic>
      <p:sp>
        <p:nvSpPr>
          <p:cNvPr id="2" name="Dikdörtgen 1"/>
          <p:cNvSpPr/>
          <p:nvPr/>
        </p:nvSpPr>
        <p:spPr>
          <a:xfrm>
            <a:off x="433137" y="1588169"/>
            <a:ext cx="8710863" cy="7209218"/>
          </a:xfrm>
          <a:prstGeom prst="rect">
            <a:avLst/>
          </a:prstGeom>
        </p:spPr>
        <p:txBody>
          <a:bodyPr wrap="square">
            <a:spAutoFit/>
          </a:bodyPr>
          <a:lstStyle/>
          <a:p>
            <a:pPr>
              <a:lnSpc>
                <a:spcPct val="107000"/>
              </a:lnSpc>
              <a:spcAft>
                <a:spcPts val="800"/>
              </a:spcAft>
            </a:pPr>
            <a:r>
              <a:rPr lang="tr-TR" sz="2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4. Önlem Al</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Tespit edilen sorunları çözmek ve süreci iyileştirmek:</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tr-TR" sz="2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Sorun Çözme:</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Üretim sırasında tespit edilen hataların nedenleri araştırılır(örneğin, yanlış karışım oranları, ekipman arızası).</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Sorunlar giderilir ve gerekirse üretim süreci yeniden optimize edilir.</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tr-TR" sz="2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Sürekli İyileştirme:</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Kaliteyi artırmak için süreçte iyileştirmeler yapılır (daha etkili bir karışım tekniği, ekipman yükseltmesi vb.).</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Çalışanlara yönelik eğitim programları düzenleyerek bilgi ve farkındalık seviyesini artırılır.</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tr-TR" sz="2400" b="1"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Önleyici Faaliyetler:</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tr-TR"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Benzer hataların tekrarlanmaması için süreçler ve ekipman üzerinde düzenlemeler yapılır.</a:t>
            </a:r>
            <a:endParaRPr lang="tr-TR"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tr-TR" sz="2400" dirty="0">
                <a:latin typeface="Times New Roman" panose="02020603050405020304" pitchFamily="18" charset="0"/>
                <a:ea typeface="Calibri" panose="020F0502020204030204" pitchFamily="34" charset="0"/>
                <a:cs typeface="Times New Roman" panose="02020603050405020304" pitchFamily="18" charset="0"/>
              </a:rPr>
              <a:t> </a:t>
            </a:r>
            <a:endParaRPr lang="tr-TR"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3"/>
          <p:cNvPicPr>
            <a:picLocks noChangeAspect="1"/>
          </p:cNvPicPr>
          <p:nvPr/>
        </p:nvPicPr>
        <p:blipFill>
          <a:blip r:embed="rId2"/>
          <a:stretch>
            <a:fillRect/>
          </a:stretch>
        </p:blipFill>
        <p:spPr>
          <a:xfrm>
            <a:off x="0" y="0"/>
            <a:ext cx="12192000" cy="7879976"/>
          </a:xfrm>
          <a:prstGeom prst="rect">
            <a:avLst/>
          </a:prstGeom>
        </p:spPr>
      </p:pic>
      <p:sp>
        <p:nvSpPr>
          <p:cNvPr id="3" name="2 Metin kutusu"/>
          <p:cNvSpPr txBox="1"/>
          <p:nvPr/>
        </p:nvSpPr>
        <p:spPr>
          <a:xfrm>
            <a:off x="1663908" y="1068578"/>
            <a:ext cx="8739266" cy="1015663"/>
          </a:xfrm>
          <a:prstGeom prst="rect">
            <a:avLst/>
          </a:prstGeom>
          <a:noFill/>
        </p:spPr>
        <p:txBody>
          <a:bodyPr wrap="square" rtlCol="0">
            <a:spAutoFit/>
          </a:bodyPr>
          <a:lstStyle/>
          <a:p>
            <a:pPr lvl="1" indent="-457200" algn="just" eaLnBrk="0" fontAlgn="base" hangingPunct="0">
              <a:spcBef>
                <a:spcPct val="0"/>
              </a:spcBef>
              <a:spcAft>
                <a:spcPct val="0"/>
              </a:spcAft>
              <a:tabLst>
                <a:tab pos="914400" algn="l"/>
              </a:tabLst>
            </a:pPr>
            <a:r>
              <a:rPr lang="tr-TR" sz="6000" dirty="0">
                <a:latin typeface="Monotype Corsiva" panose="03010101010201010101" pitchFamily="66" charset="0"/>
                <a:cs typeface="Miriam Fixed" panose="020B0509050101010101" pitchFamily="49" charset="-79"/>
              </a:rPr>
              <a:t>Teşekkür Ederiz Saygılarımızla</a:t>
            </a:r>
            <a:endParaRPr lang="tr-TR" sz="6000" dirty="0">
              <a:latin typeface="Monotype Corsiva" panose="03010101010201010101" pitchFamily="66" charset="0"/>
              <a:ea typeface="Times New Roman" pitchFamily="18" charset="0"/>
              <a:cs typeface="Miriam Fixed" panose="020B0509050101010101" pitchFamily="49" charset="-79"/>
            </a:endParaRPr>
          </a:p>
        </p:txBody>
      </p:sp>
      <p:sp>
        <p:nvSpPr>
          <p:cNvPr id="4" name="3 Metin kutusu"/>
          <p:cNvSpPr txBox="1"/>
          <p:nvPr/>
        </p:nvSpPr>
        <p:spPr>
          <a:xfrm>
            <a:off x="1663908" y="764497"/>
            <a:ext cx="7015397" cy="369332"/>
          </a:xfrm>
          <a:prstGeom prst="rect">
            <a:avLst/>
          </a:prstGeom>
          <a:noFill/>
        </p:spPr>
        <p:txBody>
          <a:bodyPr wrap="square" rtlCol="0">
            <a:spAutoFit/>
          </a:bodyPr>
          <a:lstStyle/>
          <a:p>
            <a:endParaRPr lang="tr-TR" dirty="0"/>
          </a:p>
        </p:txBody>
      </p:sp>
    </p:spTree>
  </p:cSld>
  <p:clrMapOvr>
    <a:masterClrMapping/>
  </p:clrMapOvr>
</p:sld>
</file>

<file path=ppt/theme/theme1.xml><?xml version="1.0" encoding="utf-8"?>
<a:theme xmlns:a="http://schemas.openxmlformats.org/drawingml/2006/main" name="Office Theme">
  <a:themeElements>
    <a:clrScheme name="Cumb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2823</TotalTime>
  <Words>751</Words>
  <Application>Microsoft Office PowerPoint</Application>
  <PresentationFormat>Özel</PresentationFormat>
  <Paragraphs>163</Paragraphs>
  <Slides>14</Slides>
  <Notes>1</Notes>
  <HiddenSlides>0</HiddenSlides>
  <MMClips>0</MMClips>
  <ScaleCrop>false</ScaleCrop>
  <HeadingPairs>
    <vt:vector size="6" baseType="variant">
      <vt:variant>
        <vt:lpstr>Kullanılan Yazı Tipleri</vt:lpstr>
      </vt:variant>
      <vt:variant>
        <vt:i4>9</vt:i4>
      </vt:variant>
      <vt:variant>
        <vt:lpstr>Tema</vt:lpstr>
      </vt:variant>
      <vt:variant>
        <vt:i4>1</vt:i4>
      </vt:variant>
      <vt:variant>
        <vt:lpstr>Slayt Başlıkları</vt:lpstr>
      </vt:variant>
      <vt:variant>
        <vt:i4>14</vt:i4>
      </vt:variant>
    </vt:vector>
  </HeadingPairs>
  <TitlesOfParts>
    <vt:vector size="24" baseType="lpstr">
      <vt:lpstr>SimSun</vt:lpstr>
      <vt:lpstr>Arial</vt:lpstr>
      <vt:lpstr>Calibri</vt:lpstr>
      <vt:lpstr>din_trregular</vt:lpstr>
      <vt:lpstr>Miriam Fixed</vt:lpstr>
      <vt:lpstr>Monotype Corsiva</vt:lpstr>
      <vt:lpstr>Symbol</vt:lpstr>
      <vt:lpstr>Times New Roman</vt:lpstr>
      <vt:lpstr>Wingdings</vt:lpstr>
      <vt:lpstr>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aidata</dc:creator>
  <cp:lastModifiedBy>Bilgisayar</cp:lastModifiedBy>
  <cp:revision>403</cp:revision>
  <dcterms:created xsi:type="dcterms:W3CDTF">2011-01-21T15:00:27Z</dcterms:created>
  <dcterms:modified xsi:type="dcterms:W3CDTF">2024-12-18T18:40:33Z</dcterms:modified>
</cp:coreProperties>
</file>